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892-84EC-4C89-8B4C-3DC74A1EB9B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ECFFA10-121B-4778-A06D-314E6B8B7C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892-84EC-4C89-8B4C-3DC74A1EB9B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FA10-121B-4778-A06D-314E6B8B7C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892-84EC-4C89-8B4C-3DC74A1EB9B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FA10-121B-4778-A06D-314E6B8B7C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892-84EC-4C89-8B4C-3DC74A1EB9B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ECFFA10-121B-4778-A06D-314E6B8B7C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892-84EC-4C89-8B4C-3DC74A1EB9B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FA10-121B-4778-A06D-314E6B8B7C9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892-84EC-4C89-8B4C-3DC74A1EB9B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FA10-121B-4778-A06D-314E6B8B7C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892-84EC-4C89-8B4C-3DC74A1EB9B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ECFFA10-121B-4778-A06D-314E6B8B7C9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892-84EC-4C89-8B4C-3DC74A1EB9B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FA10-121B-4778-A06D-314E6B8B7C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892-84EC-4C89-8B4C-3DC74A1EB9B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FA10-121B-4778-A06D-314E6B8B7C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892-84EC-4C89-8B4C-3DC74A1EB9B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FA10-121B-4778-A06D-314E6B8B7C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A892-84EC-4C89-8B4C-3DC74A1EB9B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FA10-121B-4778-A06D-314E6B8B7C9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8EDA892-84EC-4C89-8B4C-3DC74A1EB9B1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ECFFA10-121B-4778-A06D-314E6B8B7C9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348880"/>
            <a:ext cx="7772400" cy="1584176"/>
          </a:xfrm>
        </p:spPr>
        <p:txBody>
          <a:bodyPr>
            <a:normAutofit/>
          </a:bodyPr>
          <a:lstStyle/>
          <a:p>
            <a:r>
              <a:rPr lang="cs-CZ" dirty="0" smtClean="0"/>
              <a:t>Věta dvojčlenná, jednočlenná</a:t>
            </a:r>
            <a:br>
              <a:rPr lang="cs-CZ" dirty="0" smtClean="0"/>
            </a:br>
            <a:r>
              <a:rPr lang="cs-CZ" dirty="0" smtClean="0"/>
              <a:t>a větný ekvivalent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664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Věta dvojčlenná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cs-CZ" dirty="0" smtClean="0"/>
              <a:t>Obsahuje</a:t>
            </a:r>
            <a:r>
              <a:rPr lang="cs-CZ" dirty="0" smtClean="0">
                <a:solidFill>
                  <a:srgbClr val="00B050"/>
                </a:solidFill>
              </a:rPr>
              <a:t> podmět </a:t>
            </a:r>
            <a:r>
              <a:rPr lang="cs-CZ" dirty="0" smtClean="0"/>
              <a:t>i </a:t>
            </a:r>
            <a:r>
              <a:rPr lang="cs-CZ" dirty="0" smtClean="0">
                <a:solidFill>
                  <a:srgbClr val="0070C0"/>
                </a:solidFill>
              </a:rPr>
              <a:t>přísudek</a:t>
            </a:r>
          </a:p>
          <a:p>
            <a:r>
              <a:rPr lang="cs-CZ" dirty="0" smtClean="0"/>
              <a:t>Podmět může být i nevyjádřený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Udělejte si </a:t>
            </a:r>
            <a:r>
              <a:rPr lang="cs-CZ" dirty="0" smtClean="0"/>
              <a:t>domácí úkoly! </a:t>
            </a:r>
            <a:r>
              <a:rPr lang="cs-CZ" dirty="0" smtClean="0">
                <a:solidFill>
                  <a:srgbClr val="00B050"/>
                </a:solidFill>
              </a:rPr>
              <a:t>(vy)</a:t>
            </a:r>
          </a:p>
          <a:p>
            <a:pPr marL="0" indent="0">
              <a:buNone/>
            </a:pPr>
            <a:endParaRPr lang="cs-CZ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smtClean="0"/>
              <a:t>Náš </a:t>
            </a:r>
            <a:r>
              <a:rPr lang="cs-CZ" dirty="0" smtClean="0">
                <a:solidFill>
                  <a:srgbClr val="00B050"/>
                </a:solidFill>
              </a:rPr>
              <a:t>pes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si zahrabal </a:t>
            </a:r>
            <a:r>
              <a:rPr lang="cs-CZ" dirty="0" smtClean="0"/>
              <a:t>na zahradě kost.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Nemůžu si vzpomenout </a:t>
            </a:r>
            <a:r>
              <a:rPr lang="cs-CZ" dirty="0" smtClean="0"/>
              <a:t>na správné řešení. </a:t>
            </a:r>
            <a:r>
              <a:rPr lang="cs-CZ" dirty="0" smtClean="0">
                <a:solidFill>
                  <a:srgbClr val="00B050"/>
                </a:solidFill>
              </a:rPr>
              <a:t>(já) </a:t>
            </a: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92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Věta jednočlenná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cs-CZ" dirty="0" smtClean="0"/>
              <a:t>Obsahuje pouze </a:t>
            </a:r>
            <a:r>
              <a:rPr lang="cs-CZ" dirty="0" smtClean="0">
                <a:solidFill>
                  <a:srgbClr val="0070C0"/>
                </a:solidFill>
              </a:rPr>
              <a:t>přísudek</a:t>
            </a:r>
          </a:p>
          <a:p>
            <a:r>
              <a:rPr lang="cs-CZ" dirty="0" smtClean="0"/>
              <a:t>Podmětem je jakési nepojmenovatelné ONO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Ve vsi </a:t>
            </a:r>
            <a:r>
              <a:rPr lang="cs-CZ" dirty="0" smtClean="0">
                <a:solidFill>
                  <a:srgbClr val="0070C0"/>
                </a:solidFill>
              </a:rPr>
              <a:t>se</a:t>
            </a:r>
            <a:r>
              <a:rPr lang="cs-CZ" dirty="0" smtClean="0"/>
              <a:t> o tom </a:t>
            </a:r>
            <a:r>
              <a:rPr lang="cs-CZ" dirty="0" smtClean="0">
                <a:solidFill>
                  <a:srgbClr val="0070C0"/>
                </a:solidFill>
              </a:rPr>
              <a:t>povídalo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Bolelo</a:t>
            </a:r>
            <a:r>
              <a:rPr lang="cs-CZ" dirty="0" smtClean="0"/>
              <a:t> mě v krku.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Je</a:t>
            </a:r>
            <a:r>
              <a:rPr lang="cs-CZ" dirty="0" smtClean="0"/>
              <a:t> mi </a:t>
            </a:r>
            <a:r>
              <a:rPr lang="cs-CZ" dirty="0" smtClean="0">
                <a:solidFill>
                  <a:srgbClr val="0070C0"/>
                </a:solidFill>
              </a:rPr>
              <a:t>smutno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39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Procvičování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r>
              <a:rPr lang="cs-CZ" b="1" dirty="0" smtClean="0"/>
              <a:t>Rozlišuj věty dvojčlenné a jednočlenné</a:t>
            </a:r>
          </a:p>
          <a:p>
            <a:pPr marL="0" indent="0">
              <a:buNone/>
            </a:pPr>
            <a:r>
              <a:rPr lang="cs-CZ" dirty="0" smtClean="0"/>
              <a:t>Venku se rozpršelo.		</a:t>
            </a:r>
          </a:p>
          <a:p>
            <a:pPr marL="0" indent="0">
              <a:buNone/>
            </a:pPr>
            <a:r>
              <a:rPr lang="cs-CZ" dirty="0" smtClean="0"/>
              <a:t>Déšť pleská do oken.</a:t>
            </a:r>
          </a:p>
          <a:p>
            <a:pPr marL="0" indent="0">
              <a:buNone/>
            </a:pPr>
            <a:r>
              <a:rPr lang="cs-CZ" dirty="0" smtClean="0"/>
              <a:t>Blesky křižují oblohu.</a:t>
            </a:r>
          </a:p>
          <a:p>
            <a:pPr marL="0" indent="0">
              <a:buNone/>
            </a:pPr>
            <a:r>
              <a:rPr lang="cs-CZ" dirty="0" smtClean="0"/>
              <a:t>Blýská se každou chvíli.</a:t>
            </a:r>
          </a:p>
          <a:p>
            <a:pPr marL="0" indent="0">
              <a:buNone/>
            </a:pPr>
            <a:r>
              <a:rPr lang="cs-CZ" dirty="0" smtClean="0"/>
              <a:t>Rychle zavírejte okna.</a:t>
            </a:r>
          </a:p>
          <a:p>
            <a:pPr marL="0" indent="0">
              <a:buNone/>
            </a:pPr>
            <a:r>
              <a:rPr lang="cs-CZ" dirty="0" smtClean="0"/>
              <a:t>Zabouchly se i dveře.</a:t>
            </a:r>
          </a:p>
          <a:p>
            <a:pPr marL="0" indent="0">
              <a:buNone/>
            </a:pPr>
            <a:r>
              <a:rPr lang="cs-CZ" dirty="0" smtClean="0"/>
              <a:t>Cítím se špatně.</a:t>
            </a:r>
          </a:p>
          <a:p>
            <a:pPr marL="0" indent="0">
              <a:buNone/>
            </a:pPr>
            <a:r>
              <a:rPr lang="cs-CZ" dirty="0" smtClean="0"/>
              <a:t>Je mi smutno.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46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r>
              <a:rPr lang="cs-CZ" sz="3600" dirty="0" smtClean="0"/>
              <a:t>Venku </a:t>
            </a:r>
            <a:r>
              <a:rPr lang="cs-CZ" sz="3600" dirty="0" smtClean="0">
                <a:solidFill>
                  <a:srgbClr val="0070C0"/>
                </a:solidFill>
              </a:rPr>
              <a:t>se rozpršelo</a:t>
            </a:r>
            <a:r>
              <a:rPr lang="cs-CZ" sz="3600" dirty="0" smtClean="0"/>
              <a:t>.		</a:t>
            </a:r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jednočlenná</a:t>
            </a:r>
            <a:r>
              <a:rPr lang="cs-CZ" sz="3600" dirty="0" smtClean="0"/>
              <a:t>	</a:t>
            </a:r>
          </a:p>
          <a:p>
            <a:pPr marL="0" indent="0">
              <a:buNone/>
            </a:pPr>
            <a:r>
              <a:rPr lang="cs-CZ" sz="3600" dirty="0" smtClean="0">
                <a:solidFill>
                  <a:srgbClr val="00B050"/>
                </a:solidFill>
              </a:rPr>
              <a:t>Déšť</a:t>
            </a:r>
            <a:r>
              <a:rPr lang="cs-CZ" sz="3600" dirty="0" smtClean="0"/>
              <a:t> </a:t>
            </a:r>
            <a:r>
              <a:rPr lang="cs-CZ" sz="3600" dirty="0" smtClean="0">
                <a:solidFill>
                  <a:srgbClr val="0070C0"/>
                </a:solidFill>
              </a:rPr>
              <a:t>pleská</a:t>
            </a:r>
            <a:r>
              <a:rPr lang="cs-CZ" sz="3600" dirty="0" smtClean="0"/>
              <a:t> do oken.		</a:t>
            </a:r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dvojčlenná</a:t>
            </a:r>
          </a:p>
          <a:p>
            <a:pPr marL="0" indent="0">
              <a:buNone/>
            </a:pPr>
            <a:r>
              <a:rPr lang="cs-CZ" sz="3600" dirty="0" smtClean="0">
                <a:solidFill>
                  <a:srgbClr val="00B050"/>
                </a:solidFill>
              </a:rPr>
              <a:t>Blesky</a:t>
            </a:r>
            <a:r>
              <a:rPr lang="cs-CZ" sz="3600" dirty="0" smtClean="0"/>
              <a:t> </a:t>
            </a:r>
            <a:r>
              <a:rPr lang="cs-CZ" sz="3600" dirty="0" smtClean="0">
                <a:solidFill>
                  <a:srgbClr val="0070C0"/>
                </a:solidFill>
              </a:rPr>
              <a:t>křižují</a:t>
            </a:r>
            <a:r>
              <a:rPr lang="cs-CZ" sz="3600" dirty="0" smtClean="0"/>
              <a:t> oblohu.		</a:t>
            </a:r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dvojčlenná</a:t>
            </a:r>
          </a:p>
          <a:p>
            <a:pPr marL="0" indent="0">
              <a:buNone/>
            </a:pPr>
            <a:r>
              <a:rPr lang="cs-CZ" sz="3600" dirty="0" smtClean="0">
                <a:solidFill>
                  <a:srgbClr val="0070C0"/>
                </a:solidFill>
              </a:rPr>
              <a:t>Blýská se </a:t>
            </a:r>
            <a:r>
              <a:rPr lang="cs-CZ" sz="3600" dirty="0" smtClean="0"/>
              <a:t>každou chvíli.		</a:t>
            </a:r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jednočlenná</a:t>
            </a:r>
          </a:p>
          <a:p>
            <a:pPr marL="0" indent="0">
              <a:buNone/>
            </a:pPr>
            <a:r>
              <a:rPr lang="cs-CZ" sz="3600" dirty="0" smtClean="0"/>
              <a:t>Rychle </a:t>
            </a:r>
            <a:r>
              <a:rPr lang="cs-CZ" sz="3600" dirty="0" smtClean="0">
                <a:solidFill>
                  <a:srgbClr val="0070C0"/>
                </a:solidFill>
              </a:rPr>
              <a:t>zavírejte</a:t>
            </a:r>
            <a:r>
              <a:rPr lang="cs-CZ" sz="3600" dirty="0" smtClean="0"/>
              <a:t> okna.</a:t>
            </a:r>
            <a:r>
              <a:rPr lang="cs-CZ" sz="3600" dirty="0" smtClean="0">
                <a:solidFill>
                  <a:srgbClr val="00B050"/>
                </a:solidFill>
              </a:rPr>
              <a:t>(vy)	</a:t>
            </a:r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dvojčlenná</a:t>
            </a:r>
          </a:p>
          <a:p>
            <a:pPr marL="0" indent="0">
              <a:buNone/>
            </a:pPr>
            <a:r>
              <a:rPr lang="cs-CZ" sz="3600" dirty="0" smtClean="0">
                <a:solidFill>
                  <a:srgbClr val="0070C0"/>
                </a:solidFill>
              </a:rPr>
              <a:t>Zabouchly se </a:t>
            </a:r>
            <a:r>
              <a:rPr lang="cs-CZ" sz="3600" dirty="0" smtClean="0"/>
              <a:t>i </a:t>
            </a:r>
            <a:r>
              <a:rPr lang="cs-CZ" sz="3600" dirty="0" smtClean="0">
                <a:solidFill>
                  <a:srgbClr val="00B050"/>
                </a:solidFill>
              </a:rPr>
              <a:t>dveře</a:t>
            </a:r>
            <a:r>
              <a:rPr lang="cs-CZ" sz="3600" dirty="0" smtClean="0"/>
              <a:t>.		</a:t>
            </a:r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dvojčlenná</a:t>
            </a:r>
          </a:p>
          <a:p>
            <a:pPr marL="0" indent="0">
              <a:buNone/>
            </a:pPr>
            <a:r>
              <a:rPr lang="cs-CZ" sz="3600" dirty="0" smtClean="0">
                <a:solidFill>
                  <a:srgbClr val="0070C0"/>
                </a:solidFill>
              </a:rPr>
              <a:t>Cítím se </a:t>
            </a:r>
            <a:r>
              <a:rPr lang="cs-CZ" sz="3600" dirty="0" smtClean="0"/>
              <a:t>špatně.</a:t>
            </a:r>
            <a:r>
              <a:rPr lang="cs-CZ" sz="3600" dirty="0" smtClean="0">
                <a:solidFill>
                  <a:srgbClr val="00B050"/>
                </a:solidFill>
              </a:rPr>
              <a:t>(já)		</a:t>
            </a:r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dvojčlenná</a:t>
            </a:r>
          </a:p>
          <a:p>
            <a:pPr marL="0" indent="0">
              <a:buNone/>
            </a:pPr>
            <a:r>
              <a:rPr lang="cs-CZ" sz="3600" dirty="0" smtClean="0">
                <a:solidFill>
                  <a:srgbClr val="0070C0"/>
                </a:solidFill>
              </a:rPr>
              <a:t>Je</a:t>
            </a:r>
            <a:r>
              <a:rPr lang="cs-CZ" sz="3600" dirty="0" smtClean="0"/>
              <a:t> mi </a:t>
            </a:r>
            <a:r>
              <a:rPr lang="cs-CZ" sz="3600" dirty="0" smtClean="0">
                <a:solidFill>
                  <a:srgbClr val="0070C0"/>
                </a:solidFill>
              </a:rPr>
              <a:t>smutno</a:t>
            </a:r>
            <a:r>
              <a:rPr lang="cs-CZ" sz="3600" dirty="0" smtClean="0"/>
              <a:t>.				</a:t>
            </a:r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jednočlenná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888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Větný ekvivalent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cs-CZ" dirty="0" smtClean="0"/>
              <a:t>Neobsahuje podmět ani přísudek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Východ</a:t>
            </a:r>
          </a:p>
          <a:p>
            <a:pPr marL="0" indent="0">
              <a:buNone/>
            </a:pPr>
            <a:r>
              <a:rPr lang="cs-CZ" dirty="0" smtClean="0"/>
              <a:t>Stát!</a:t>
            </a:r>
          </a:p>
          <a:p>
            <a:pPr marL="0" indent="0">
              <a:buNone/>
            </a:pPr>
            <a:r>
              <a:rPr lang="cs-CZ" dirty="0" smtClean="0"/>
              <a:t>Papírnictví U Brázdů</a:t>
            </a:r>
          </a:p>
          <a:p>
            <a:pPr marL="0" indent="0">
              <a:buNone/>
            </a:pPr>
            <a:r>
              <a:rPr lang="cs-CZ" dirty="0" smtClean="0"/>
              <a:t>Ouvej!</a:t>
            </a:r>
          </a:p>
          <a:p>
            <a:pPr marL="0" indent="0">
              <a:buNone/>
            </a:pPr>
            <a:r>
              <a:rPr lang="cs-CZ" dirty="0" smtClean="0"/>
              <a:t>Na shledanou!</a:t>
            </a:r>
          </a:p>
          <a:p>
            <a:pPr marL="0" indent="0">
              <a:buNone/>
            </a:pPr>
            <a:r>
              <a:rPr lang="cs-CZ" dirty="0" smtClean="0"/>
              <a:t>Nehnout se ani o krok!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20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936104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Pracovní sešit 53/1 – zkontroluj si své řešení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976664"/>
          </a:xfrm>
        </p:spPr>
        <p:txBody>
          <a:bodyPr>
            <a:normAutofit lnSpcReduction="10000"/>
          </a:bodyPr>
          <a:lstStyle/>
          <a:p>
            <a:endParaRPr lang="cs-CZ" sz="2800" b="1" dirty="0" smtClean="0">
              <a:solidFill>
                <a:srgbClr val="00B0F0"/>
              </a:solidFill>
            </a:endParaRPr>
          </a:p>
          <a:p>
            <a:r>
              <a:rPr lang="cs-CZ" sz="2800" b="1" dirty="0" smtClean="0">
                <a:solidFill>
                  <a:srgbClr val="0070C0"/>
                </a:solidFill>
              </a:rPr>
              <a:t>Dvojčlenné</a:t>
            </a:r>
            <a:r>
              <a:rPr lang="cs-CZ" sz="2800" b="1" dirty="0" smtClean="0"/>
              <a:t>, </a:t>
            </a:r>
            <a:r>
              <a:rPr lang="cs-CZ" sz="2800" b="1" dirty="0" smtClean="0">
                <a:solidFill>
                  <a:srgbClr val="00B050"/>
                </a:solidFill>
              </a:rPr>
              <a:t>jednočlenné</a:t>
            </a:r>
            <a:endParaRPr lang="cs-CZ" sz="2800" b="1" dirty="0"/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Navštívili jsme město Přibyslav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00B050"/>
                </a:solidFill>
              </a:rPr>
              <a:t>Venku se ochladilo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0070C0"/>
                </a:solidFill>
              </a:rPr>
              <a:t>nás zábly uši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0070C0"/>
                </a:solidFill>
              </a:rPr>
              <a:t>Blesky křižovaly oblohu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00B050"/>
                </a:solidFill>
              </a:rPr>
              <a:t>vzápětí prudce zahřmělo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0070C0"/>
                </a:solidFill>
              </a:rPr>
              <a:t>Tatínka bolela záda</a:t>
            </a:r>
            <a:r>
              <a:rPr lang="cs-CZ" dirty="0" smtClean="0"/>
              <a:t>, a </a:t>
            </a:r>
            <a:r>
              <a:rPr lang="cs-CZ" dirty="0" smtClean="0">
                <a:solidFill>
                  <a:srgbClr val="0070C0"/>
                </a:solidFill>
              </a:rPr>
              <a:t>proto nám nemohl pomoci vybírat brambory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0070C0"/>
                </a:solidFill>
              </a:rPr>
              <a:t>Podej mi brýle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00B050"/>
                </a:solidFill>
              </a:rPr>
              <a:t>Zbyškovi bylo smutno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70C0"/>
                </a:solidFill>
              </a:rPr>
              <a:t>protože ztratil plyšového medvídka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0070C0"/>
                </a:solidFill>
              </a:rPr>
              <a:t>Děti prošly smrkovým mlázím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00B050"/>
                </a:solidFill>
              </a:rPr>
              <a:t>Hustě pršelo</a:t>
            </a:r>
            <a:r>
              <a:rPr lang="cs-CZ" dirty="0" smtClean="0"/>
              <a:t>, a </a:t>
            </a:r>
            <a:r>
              <a:rPr lang="cs-CZ" dirty="0" smtClean="0">
                <a:solidFill>
                  <a:srgbClr val="0070C0"/>
                </a:solidFill>
              </a:rPr>
              <a:t>proto jsme se schovali do srubu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0070C0"/>
                </a:solidFill>
              </a:rPr>
              <a:t>Děti se vrátily </a:t>
            </a:r>
            <a:r>
              <a:rPr lang="cs-CZ" dirty="0" err="1" smtClean="0">
                <a:solidFill>
                  <a:srgbClr val="0070C0"/>
                </a:solidFill>
              </a:rPr>
              <a:t>hladovy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0070C0"/>
                </a:solidFill>
              </a:rPr>
              <a:t>Dávejte pozor na chodce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00B050"/>
                </a:solidFill>
              </a:rPr>
              <a:t>Bylo vedro</a:t>
            </a:r>
            <a:r>
              <a:rPr lang="cs-CZ" dirty="0" smtClean="0"/>
              <a:t>, a tak </a:t>
            </a:r>
            <a:r>
              <a:rPr lang="cs-CZ" dirty="0" smtClean="0">
                <a:solidFill>
                  <a:srgbClr val="0070C0"/>
                </a:solidFill>
              </a:rPr>
              <a:t>se všichni koupali v nedalekém rybníku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00B050"/>
                </a:solidFill>
              </a:rPr>
              <a:t>Ráno lilo jako z konve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0070C0"/>
                </a:solidFill>
              </a:rPr>
              <a:t>Sníh roztál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70C0"/>
                </a:solidFill>
              </a:rPr>
              <a:t>přišlo jaro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0070C0"/>
                </a:solidFill>
              </a:rPr>
              <a:t>přiletěli první čápi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12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73</TotalTime>
  <Words>215</Words>
  <Application>Microsoft Office PowerPoint</Application>
  <PresentationFormat>Předvádění na obrazovce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Cesta</vt:lpstr>
      <vt:lpstr>Věta dvojčlenná, jednočlenná a větný ekvivalent</vt:lpstr>
      <vt:lpstr>Věta dvojčlenná</vt:lpstr>
      <vt:lpstr>Věta jednočlenná</vt:lpstr>
      <vt:lpstr>Procvičování</vt:lpstr>
      <vt:lpstr>Prezentace aplikace PowerPoint</vt:lpstr>
      <vt:lpstr>Větný ekvivalent</vt:lpstr>
      <vt:lpstr>Pracovní sešit 53/1 – zkontroluj si své řešení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Věta dvojčlenná, jednočlenná a větný ekvivalent</dc:title>
  <dc:creator>dlouh</dc:creator>
  <cp:lastModifiedBy>dlouh</cp:lastModifiedBy>
  <cp:revision>7</cp:revision>
  <dcterms:created xsi:type="dcterms:W3CDTF">2020-03-26T18:26:20Z</dcterms:created>
  <dcterms:modified xsi:type="dcterms:W3CDTF">2020-03-26T19:40:11Z</dcterms:modified>
</cp:coreProperties>
</file>