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75" d="100"/>
          <a:sy n="75" d="100"/>
        </p:scale>
        <p:origin x="72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697C-4458-485C-9B6B-D8C301320440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4207-8F2C-4072-89BE-AB6EC944AD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59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697C-4458-485C-9B6B-D8C301320440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4207-8F2C-4072-89BE-AB6EC944AD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02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697C-4458-485C-9B6B-D8C301320440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4207-8F2C-4072-89BE-AB6EC944AD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18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697C-4458-485C-9B6B-D8C301320440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4207-8F2C-4072-89BE-AB6EC944AD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94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697C-4458-485C-9B6B-D8C301320440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4207-8F2C-4072-89BE-AB6EC944AD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30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697C-4458-485C-9B6B-D8C301320440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4207-8F2C-4072-89BE-AB6EC944AD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62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697C-4458-485C-9B6B-D8C301320440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4207-8F2C-4072-89BE-AB6EC944AD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697C-4458-485C-9B6B-D8C301320440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4207-8F2C-4072-89BE-AB6EC944AD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7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697C-4458-485C-9B6B-D8C301320440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4207-8F2C-4072-89BE-AB6EC944AD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12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697C-4458-485C-9B6B-D8C301320440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4207-8F2C-4072-89BE-AB6EC944AD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35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5697C-4458-485C-9B6B-D8C301320440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4207-8F2C-4072-89BE-AB6EC944AD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85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697C-4458-485C-9B6B-D8C301320440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34207-8F2C-4072-89BE-AB6EC944AD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66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Přijímací řízení 2024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Stav k 15. listopadu 2023</a:t>
            </a:r>
          </a:p>
        </p:txBody>
      </p:sp>
    </p:spTree>
    <p:extLst>
      <p:ext uri="{BB962C8B-B14F-4D97-AF65-F5344CB8AC3E}">
        <p14:creationId xmlns:p14="http://schemas.microsoft.com/office/powerpoint/2010/main" val="1650277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 kolo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Přihláška do 1. kola</a:t>
            </a:r>
          </a:p>
          <a:p>
            <a:pPr algn="just"/>
            <a:r>
              <a:rPr lang="cs-CZ" dirty="0"/>
              <a:t>Pro první kolo přijímacího řízení může uchazeč podat:</a:t>
            </a:r>
          </a:p>
          <a:p>
            <a:pPr lvl="1" algn="just"/>
            <a:r>
              <a:rPr lang="cs-CZ" dirty="0"/>
              <a:t>až 3 přihlášky do oborů vzdělání bez talentové zkoušky (maturitní i nematuritní obory),</a:t>
            </a:r>
          </a:p>
          <a:p>
            <a:pPr lvl="1" algn="just"/>
            <a:r>
              <a:rPr lang="cs-CZ" dirty="0"/>
              <a:t>až 2 přihlášky do oborů vzdělání s talentovou zkouškou.</a:t>
            </a:r>
          </a:p>
          <a:p>
            <a:pPr marL="457200" lvl="1" indent="0" algn="just">
              <a:buNone/>
            </a:pPr>
            <a:endParaRPr lang="cs-CZ" dirty="0"/>
          </a:p>
          <a:p>
            <a:pPr lvl="1" algn="just"/>
            <a:r>
              <a:rPr lang="cs-CZ" dirty="0"/>
              <a:t>Pokud uchazeč už v listopadu podal 2 přihlášky do oborů s talentovou zkouškou, může se v únoru přihlásit do dalších 3 oborů bez talentové zkoušky, budete tedy v přihlášce rovnat do pořadí celkem 5 oborů.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039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 kolo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>
                <a:solidFill>
                  <a:srgbClr val="FF0000"/>
                </a:solidFill>
              </a:rPr>
              <a:t>Výběr škol na přihlášku – stanovení priorit</a:t>
            </a:r>
          </a:p>
          <a:p>
            <a:pPr algn="just"/>
            <a:r>
              <a:rPr lang="cs-CZ" u="sng" dirty="0"/>
              <a:t>Uchazeč v přihlášce závazně zvolí pořadí oborů vzdělání v jednotlivých školách podle svých priority. Co to znamená?</a:t>
            </a:r>
            <a:endParaRPr lang="cs-CZ" dirty="0"/>
          </a:p>
          <a:p>
            <a:pPr lvl="1" algn="just"/>
            <a:r>
              <a:rPr lang="cs-CZ" dirty="0"/>
              <a:t>Své vybrané školy a jejich obory vzdělání seřadí do pořadí podle toho, kam chce nejvíce. Pokud se uchazeč umístí "nad čarou" ve více školách, bude systémem přiřazen do první z nich. </a:t>
            </a:r>
          </a:p>
          <a:p>
            <a:pPr lvl="1" algn="just"/>
            <a:r>
              <a:rPr lang="cs-CZ" dirty="0"/>
              <a:t>Priorita (pořadí) oborů vzdělání v přihlášce nemá vliv na pořadí uchazečů ve výsledkové listině školy.</a:t>
            </a:r>
          </a:p>
          <a:p>
            <a:pPr lvl="1" algn="just"/>
            <a:r>
              <a:rPr lang="cs-CZ" dirty="0"/>
              <a:t>Priorita má vliv na výběr školy/oboru vzdělání až v případě, kdy se uchazeč umístí "nad čarou" ve více než jedné výsledkové listině.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864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 kolo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Odvolání – je možné, stále jsme v režimu správního řízení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algn="just"/>
            <a:r>
              <a:rPr lang="cs-CZ" dirty="0"/>
              <a:t>V minulých letech se podávalo odvolání, když byl uchazeč "pod čarou" a doufal, že se do oboru nezapíše (neodevzdá zápisový lístek) dostatečný počet uchazečů, aby byl posunut v pořadí "nad čáru". Nově již toto neplatí, protože všechna místa budou díky </a:t>
            </a:r>
            <a:r>
              <a:rPr lang="cs-CZ" dirty="0" err="1"/>
              <a:t>priroritizaci</a:t>
            </a:r>
            <a:r>
              <a:rPr lang="cs-CZ" dirty="0"/>
              <a:t> zaplněna systémem při rozřazování úspěšných uchazečů.</a:t>
            </a:r>
          </a:p>
          <a:p>
            <a:r>
              <a:rPr lang="cs-CZ" dirty="0"/>
              <a:t>Odvolání je možné </a:t>
            </a:r>
            <a:r>
              <a:rPr lang="cs-CZ" b="1" u="sng" dirty="0"/>
              <a:t>pouze </a:t>
            </a:r>
            <a:r>
              <a:rPr lang="cs-CZ" dirty="0"/>
              <a:t>proti procesním věcem</a:t>
            </a:r>
          </a:p>
        </p:txBody>
      </p:sp>
    </p:spTree>
    <p:extLst>
      <p:ext uri="{BB962C8B-B14F-4D97-AF65-F5344CB8AC3E}">
        <p14:creationId xmlns:p14="http://schemas.microsoft.com/office/powerpoint/2010/main" val="683027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 kolo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Vzdání se přijetí v 1. kole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algn="just"/>
            <a:r>
              <a:rPr lang="cs-CZ" dirty="0"/>
              <a:t>Pokud je uchazeč přijat do střední školy/oboru, kam nechce nebo nemůže nastoupit, měl by se vzdát přijetí. Tímto krokem se zcela zříká přijetí v 1. kole přijímacího řízení a až potom může podat přihlášku do 2. či dalších kol (tzn. nedostane místo v méně prioritním oboru v 1  kole). Tímto krokem se pouze uvolní místo v daném oboru, ale neposouvá se pořadí žáků. Uvolněné místo smí škola obsadit až v dalším kole.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893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2. kolo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just"/>
            <a:r>
              <a:rPr lang="cs-CZ" dirty="0"/>
              <a:t>2. kolo přijímacích zkoušek slouží </a:t>
            </a:r>
            <a:r>
              <a:rPr lang="cs-CZ" b="1" u="sng" dirty="0"/>
              <a:t>výhradně</a:t>
            </a:r>
            <a:r>
              <a:rPr lang="cs-CZ" dirty="0"/>
              <a:t> pro uchazeče, kteří nebyli přijati v 1. kole nebo se vzdali přijetí, nebo se v 1. kole nikam nehlásili (tito se ale v 2. kole mohou hlásit jen do nematuritních oborů).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Střední školy musí ve 2. kole zohlednit výsledky jednotné přijímací zkoušky (JPZ) z 1. kola (opět s vlivem minimálně 60 %, resp. 40 % u gymnázií se sportovní přípravou).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370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2. kolo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Termín zahájení 2. kola</a:t>
            </a:r>
          </a:p>
          <a:p>
            <a:pPr algn="just"/>
            <a:r>
              <a:rPr lang="cs-CZ" dirty="0"/>
              <a:t>20. května 2024 - zveřejnění kompletního seznamu škol vypisujících 2. kolo přijímacího řízení bude na stránkách systému i s volnou kapacitou v jednotlivých oborech vzdělání</a:t>
            </a:r>
          </a:p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Termín podání přihlášek do 2. kola</a:t>
            </a:r>
          </a:p>
          <a:p>
            <a:pPr algn="just"/>
            <a:r>
              <a:rPr lang="cs-CZ" dirty="0"/>
              <a:t>do 24. května 2024 - podání přihlášek do 2. kola</a:t>
            </a:r>
          </a:p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Termíny 2. kola školních přijímacích zkoušek</a:t>
            </a:r>
          </a:p>
          <a:p>
            <a:pPr algn="just"/>
            <a:r>
              <a:rPr lang="cs-CZ" dirty="0"/>
              <a:t>od 8. do 12. června 2024 - talentové a školní přijímací zkoušky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896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2. kolo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Další důležité data</a:t>
            </a:r>
          </a:p>
          <a:p>
            <a:pPr lvl="1" algn="just"/>
            <a:r>
              <a:rPr lang="cs-CZ" dirty="0"/>
              <a:t>18., 19. a 20. června 2024 - nahlížení do spisu</a:t>
            </a:r>
          </a:p>
          <a:p>
            <a:pPr lvl="1" algn="just"/>
            <a:r>
              <a:rPr lang="cs-CZ" dirty="0"/>
              <a:t>21. června 2024 - ředitel školy zveřejní výsledky</a:t>
            </a:r>
          </a:p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KDE se budou konat zkoušky</a:t>
            </a:r>
          </a:p>
          <a:p>
            <a:pPr lvl="1" algn="just"/>
            <a:r>
              <a:rPr lang="cs-CZ" dirty="0"/>
              <a:t>Školní část přijímacích zkoušek se koná v jednotlivých středních školách, které je vypisují.</a:t>
            </a:r>
          </a:p>
          <a:p>
            <a:pPr lvl="1" algn="just"/>
            <a:r>
              <a:rPr lang="cs-CZ" dirty="0"/>
              <a:t>JPZ se již nekoná, přebírají se výsledky z prvního kola. Z tohoto důvodu, uchazeč, který nekonal JPZ v prvním kole, nemůže se hlásit do maturitního oboru v kole druhém</a:t>
            </a:r>
          </a:p>
          <a:p>
            <a:r>
              <a:rPr lang="cs-CZ" dirty="0">
                <a:solidFill>
                  <a:srgbClr val="FF0000"/>
                </a:solidFill>
              </a:rPr>
              <a:t>Vše ostatní je stejné jako v prvním kole přijímacích zkoušek</a:t>
            </a:r>
          </a:p>
        </p:txBody>
      </p:sp>
    </p:spTree>
    <p:extLst>
      <p:ext uri="{BB962C8B-B14F-4D97-AF65-F5344CB8AC3E}">
        <p14:creationId xmlns:p14="http://schemas.microsoft.com/office/powerpoint/2010/main" val="3262173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3. a další kola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Třetí a další kola přijímacího řízení</a:t>
            </a:r>
          </a:p>
          <a:p>
            <a:pPr lvl="1" algn="just"/>
            <a:r>
              <a:rPr lang="cs-CZ" dirty="0"/>
              <a:t>Třetí a další kola již nejsou centrálně řízena a jejich termíny a způsob konání jsou zcela na rozhodnutí škol. Termín pro podávání přihlášek smí být ředitelem školy stanoven nejdříve na 7. den od vydání rozhodnutí v kole předchozím.</a:t>
            </a:r>
          </a:p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Způsob podání přihlášky do 3. a dalších kol</a:t>
            </a:r>
          </a:p>
          <a:p>
            <a:pPr lvl="1" algn="just"/>
            <a:r>
              <a:rPr lang="cs-CZ" dirty="0"/>
              <a:t>Přihláška se podává výhradně na listinném tiskopisu (osobním doručením do školy, poštou, datovou schránkou). Elektronické podání ani podání výpisem není možné. Do každé školy uchazeč podá přihlášku s vyplněnými obory pouze této školy.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364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3. a další kola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just"/>
            <a:r>
              <a:rPr lang="cs-CZ" dirty="0"/>
              <a:t>Počet škol/oborů vzdělání, do kterých se lze přihlásit, není omezen. </a:t>
            </a:r>
            <a:r>
              <a:rPr lang="cs-CZ" dirty="0" err="1"/>
              <a:t>Prioritizace</a:t>
            </a:r>
            <a:r>
              <a:rPr lang="cs-CZ" dirty="0"/>
              <a:t> se neaplikuje.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Vzdání se přijetí ve 3. a dalších kolech</a:t>
            </a:r>
          </a:p>
          <a:p>
            <a:pPr lvl="1" algn="just"/>
            <a:r>
              <a:rPr lang="cs-CZ" dirty="0"/>
              <a:t>Uchazeč nemůže být přijat do školy v dalším kole, pokud je přijat v jiné škole a nevzdá se tam přijetí.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073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 střední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Zahájení přijímacího řízení</a:t>
            </a:r>
          </a:p>
          <a:p>
            <a:pPr algn="just"/>
            <a:r>
              <a:rPr lang="cs-CZ" dirty="0"/>
              <a:t>Ředitel střední školy do systému vloží v období od 15. do 31. ledna 2024:</a:t>
            </a:r>
          </a:p>
          <a:p>
            <a:pPr lvl="1" algn="just"/>
            <a:r>
              <a:rPr lang="cs-CZ" dirty="0"/>
              <a:t>počet míst vypsaných do 1. kola k jednotlivým škol-obor-jazyk-formám (nelze snížit, zvyšovat lze do 7. května 2024) dle vyhlášených kritérií pro přijímání,</a:t>
            </a:r>
          </a:p>
          <a:p>
            <a:pPr lvl="1" algn="just"/>
            <a:r>
              <a:rPr lang="cs-CZ" dirty="0"/>
              <a:t>výchozí stav odpovídá rejstříku, obor lze rozdělit podle zaměření/sportu/lokality, (každá škola-obor-forma či zkrácené studium s vlastní kapacitou přijímaných uchazečů znamená samostatné vyhlašované pořadí výsledků),</a:t>
            </a:r>
          </a:p>
          <a:p>
            <a:pPr lvl="1" algn="just"/>
            <a:r>
              <a:rPr lang="cs-CZ" dirty="0"/>
              <a:t>maximální počet uchazečů pro jednotné přijímací zkoušky (JPZ) – počet učeben s 15-17 místy / počet menších učeben – jde pouze o orientační údaj,</a:t>
            </a:r>
          </a:p>
          <a:p>
            <a:pPr lvl="1" algn="just"/>
            <a:r>
              <a:rPr lang="cs-CZ" dirty="0"/>
              <a:t>definice povinných příloh k přihlášce,</a:t>
            </a:r>
          </a:p>
          <a:p>
            <a:pPr lvl="1" algn="just"/>
            <a:r>
              <a:rPr lang="cs-CZ" dirty="0"/>
              <a:t>PDF s kritérii pro přijímací řízení.</a:t>
            </a:r>
          </a:p>
        </p:txBody>
      </p:sp>
    </p:spTree>
    <p:extLst>
      <p:ext uri="{BB962C8B-B14F-4D97-AF65-F5344CB8AC3E}">
        <p14:creationId xmlns:p14="http://schemas.microsoft.com/office/powerpoint/2010/main" val="108244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Způsoby podání přihlášek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dirty="0">
                <a:solidFill>
                  <a:srgbClr val="FF0000"/>
                </a:solidFill>
              </a:rPr>
              <a:t>1. Elektronická přihláška</a:t>
            </a:r>
          </a:p>
          <a:p>
            <a:pPr algn="just"/>
            <a:endParaRPr lang="cs-CZ" dirty="0">
              <a:effectLst/>
            </a:endParaRPr>
          </a:p>
          <a:p>
            <a:pPr algn="just"/>
            <a:r>
              <a:rPr lang="cs-CZ" dirty="0">
                <a:effectLst/>
              </a:rPr>
              <a:t>Pokud má rodič elektronickou identitu, může podat přihlášku zcela jednoduše online.</a:t>
            </a:r>
          </a:p>
          <a:p>
            <a:pPr algn="just"/>
            <a:r>
              <a:rPr lang="cs-CZ" dirty="0">
                <a:effectLst/>
              </a:rPr>
              <a:t>Přihlásí se do systému, ten je napojen na registr obyvatel, díky kterému uvidí seznam svých dětí, ze kterých vybere to, které chcete přihlásit. Nevyplňuje už žádné osobní údaje.</a:t>
            </a:r>
          </a:p>
          <a:p>
            <a:pPr algn="just"/>
            <a:r>
              <a:rPr lang="cs-CZ" dirty="0">
                <a:effectLst/>
              </a:rPr>
              <a:t>Vybere si ze seznamu až 3 obory bez talentové zkoušky, do kterých chce podat přihlášku. Vybere je v </a:t>
            </a:r>
            <a:r>
              <a:rPr lang="cs-CZ" b="1" u="sng" dirty="0">
                <a:effectLst/>
              </a:rPr>
              <a:t>pořadí dle priority pro přijetí</a:t>
            </a:r>
            <a:r>
              <a:rPr lang="cs-CZ" dirty="0">
                <a:effectLst/>
              </a:rPr>
              <a:t>. Uvidí přehledné informace o každé škole – přehled oborů vzdělání, počet letos přijímaných uchazečů i počty přihlášek a přijatých uchazečů v  minulých letech.</a:t>
            </a:r>
          </a:p>
          <a:p>
            <a:pPr algn="just"/>
            <a:r>
              <a:rPr lang="cs-CZ" dirty="0">
                <a:effectLst/>
              </a:rPr>
              <a:t>Uvidí přehledně dokumenty, které vybraná škola vyžaduje pro příslušný obor vzdělání doložit k přihlášce. Ty pak nahraje jako fotky nebo </a:t>
            </a:r>
            <a:r>
              <a:rPr lang="cs-CZ" dirty="0" err="1">
                <a:effectLst/>
              </a:rPr>
              <a:t>skeny</a:t>
            </a:r>
            <a:r>
              <a:rPr lang="cs-CZ" dirty="0">
                <a:effectLst/>
              </a:rPr>
              <a:t>.</a:t>
            </a:r>
          </a:p>
          <a:p>
            <a:pPr algn="just"/>
            <a:r>
              <a:rPr lang="cs-CZ" dirty="0">
                <a:effectLst/>
              </a:rPr>
              <a:t>Potvrdíte odeslání, přijde email s potvrzením a to je vše.</a:t>
            </a:r>
          </a:p>
          <a:p>
            <a:pPr marL="0" indent="0">
              <a:buNone/>
            </a:pP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527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 střední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Elektronická přihláška</a:t>
            </a:r>
          </a:p>
          <a:p>
            <a:pPr algn="just"/>
            <a:r>
              <a:rPr lang="cs-CZ" dirty="0"/>
              <a:t>Přihlášky se budou objevovat v reálném čase tak, jak je budou zákonní zástupci mezi 1. a 20. únorem 2024 elektronicky podávat.</a:t>
            </a:r>
          </a:p>
          <a:p>
            <a:pPr algn="just"/>
            <a:r>
              <a:rPr lang="cs-CZ" dirty="0"/>
              <a:t>Údaje zákonného zástupce i jeho dítěte budou načtené ze základních registrů, pokud bude uchazeč přihlášen jinou osobou než zákonným zástupcem, bude zobrazeno varování.</a:t>
            </a:r>
          </a:p>
          <a:p>
            <a:pPr algn="just"/>
            <a:r>
              <a:rPr lang="cs-CZ" dirty="0"/>
              <a:t>Veškerá komunikace se zákonným zástupcem/uchazečem se vede v rámci systému, neposílá se žádný dopis fyzicky. Zpráva v systému má fikci doručení 10 dnů.</a:t>
            </a:r>
          </a:p>
          <a:p>
            <a:pPr algn="just"/>
            <a:r>
              <a:rPr lang="cs-CZ" dirty="0"/>
              <a:t>Veškeré přílohy přihlášek je možné si ze systému stáhnout.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129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 střední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Přihláška formou výpisu ze systému</a:t>
            </a:r>
          </a:p>
          <a:p>
            <a:pPr algn="just"/>
            <a:r>
              <a:rPr lang="cs-CZ" dirty="0"/>
              <a:t>Zákonný zástupce vyplní všechny údaje o sobě i dítěti, přidá přílohy a přihlášku uloží. Vytiskne výpis s unikátním osmimístným kódem (včetně čárového kódu) pro "přepis" do systému.</a:t>
            </a:r>
          </a:p>
          <a:p>
            <a:pPr algn="just"/>
            <a:r>
              <a:rPr lang="cs-CZ" dirty="0"/>
              <a:t>Ředitel každé školy přepíše osmimístný kód (nebo načte čárový kód) do systému, a tím se mu objeví elektronická přihláška (při prvním přijetí proběhnou lustrace v základních registrech).</a:t>
            </a:r>
          </a:p>
          <a:p>
            <a:pPr algn="just"/>
            <a:r>
              <a:rPr lang="cs-CZ" dirty="0"/>
              <a:t>Dále se s takovou přihláškou pracuje stejně jako s elektronickou přihláškou.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77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 střední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300" dirty="0">
                <a:solidFill>
                  <a:srgbClr val="FF0000"/>
                </a:solidFill>
              </a:rPr>
              <a:t>Tiskopis</a:t>
            </a:r>
          </a:p>
          <a:p>
            <a:pPr algn="just"/>
            <a:r>
              <a:rPr lang="cs-CZ" dirty="0"/>
              <a:t>Zákonný zástupce uchazeče vyplní až 3, resp. 5 oborů (ve stejném pořadí) a doručí je v listinné podobě s přílohami do každé školy.</a:t>
            </a:r>
          </a:p>
          <a:p>
            <a:pPr algn="just"/>
            <a:r>
              <a:rPr lang="cs-CZ" dirty="0"/>
              <a:t>Nezbytné údaje o uchazeči a volbě oborů vzdělání (rodné číslo, ...) vkládá do systému škola uvedená na prvním místě, a to do 26. února 2024. Druhá a třetí škola v pořadí údaje zkontroluje (do 28. února 2024) podle své listinné přihlášky.</a:t>
            </a:r>
          </a:p>
          <a:p>
            <a:pPr algn="just"/>
            <a:r>
              <a:rPr lang="cs-CZ" dirty="0"/>
              <a:t>Systém vygeneruje registrační číslo uchazeče, které musí poslat zákonnému zástupci či uchazeči (buď s pozvánkou nebo samostatně) vždy ředitel první školy.</a:t>
            </a:r>
          </a:p>
          <a:p>
            <a:pPr algn="just"/>
            <a:r>
              <a:rPr lang="cs-CZ" dirty="0"/>
              <a:t>Neshody mezi zákonnými zástupci budou řešeny jako doposud, tzn. správní řízení se přeruší a zákonní zástupci budou vyzváni k dohodě a doložení prohlášení o dohodě, v případě neshody situaci řeší soud. Systém bude také disponovat kontrolou (zobrazí notifikaci ředitelům škol), zda u uchazečů neexistuje podání více přihlášek než tři, resp. pět (například jeden ze zákonných zástupců podá tři přihlášky v listinné podobě a druhý jiné přihlášky v elektronické podobě).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284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 střední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Rozdělení k jednotné přijímací zkoušce (JPZ)</a:t>
            </a:r>
          </a:p>
          <a:p>
            <a:endParaRPr lang="cs-CZ" dirty="0"/>
          </a:p>
          <a:p>
            <a:pPr algn="just"/>
            <a:r>
              <a:rPr lang="cs-CZ" dirty="0"/>
              <a:t>CZVV 1. března 2024 určí, který uchazeč kde a kdy koná JPZ a předá tyto informace ředitelům středních škol.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Rozdělovat se bude primárně podle vzdálenosti školy od bydliště uchazeče a sekundárně podle kapacity školy pro JPZ. Je možné přiřadit uchazeče 2x do jedné školy.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087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 střední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Pozvánky</a:t>
            </a:r>
          </a:p>
          <a:p>
            <a:pPr algn="just"/>
            <a:r>
              <a:rPr lang="cs-CZ" dirty="0"/>
              <a:t>Ředitel školy stanoví minimálně 2 termíny konání školní přijímací zkoušky s tím, že minimálně 1 termín musí být v jiný den, než jsou termíny JPZ.</a:t>
            </a:r>
          </a:p>
          <a:p>
            <a:pPr algn="just"/>
            <a:r>
              <a:rPr lang="cs-CZ" dirty="0"/>
              <a:t>Ředitel střední školy může zadat termíny školních zkoušek konkrétním uchazečům v prostředí systému (s možností doplnění dalších informací), pokud ho bude využívat ke generování pozvánek.</a:t>
            </a:r>
          </a:p>
          <a:p>
            <a:pPr algn="just"/>
            <a:r>
              <a:rPr lang="cs-CZ" dirty="0"/>
              <a:t>Pozvánky k JPZ a školní přijímací zkoušce posílá ředitel školy, a to 14 dnů před termínem konání, a to buď odesláním zprávy v systému (platí pro elektronicky podané přihlášky) nebo zašle v listinné podobě (platí pro výpisy a tiskopisy).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294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 střední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400" dirty="0">
                <a:solidFill>
                  <a:srgbClr val="FF0000"/>
                </a:solidFill>
              </a:rPr>
              <a:t>Průběh jednotné přijímací zkoušky (JPZ) a školní přijímací zkoušky (ŠPZ)</a:t>
            </a:r>
          </a:p>
          <a:p>
            <a:r>
              <a:rPr lang="cs-CZ" sz="3300" b="1" dirty="0"/>
              <a:t>Řádné termíny PZ</a:t>
            </a:r>
          </a:p>
          <a:p>
            <a:r>
              <a:rPr lang="cs-CZ" b="1" dirty="0"/>
              <a:t>JPZ:</a:t>
            </a:r>
          </a:p>
          <a:p>
            <a:r>
              <a:rPr lang="cs-CZ" dirty="0"/>
              <a:t>12. a 15. dubna 2024 (Pá, Po) - 4leté obory vzdělání a nástavby</a:t>
            </a:r>
          </a:p>
          <a:p>
            <a:r>
              <a:rPr lang="cs-CZ" dirty="0"/>
              <a:t>16. a 17. dubna 2024 (Út, St) - víceletá gymnázia ve dnech</a:t>
            </a:r>
          </a:p>
          <a:p>
            <a:r>
              <a:rPr lang="cs-CZ" b="1" dirty="0"/>
              <a:t>ŠPZ:</a:t>
            </a:r>
          </a:p>
          <a:p>
            <a:r>
              <a:rPr lang="cs-CZ" dirty="0"/>
              <a:t>od 15. března do 23. dubna 2024 - platí jak pro obory vzdělání s maturitní zkouškou, tak i pro obory vzdělání bez maturitní zkoušky</a:t>
            </a:r>
          </a:p>
          <a:p>
            <a:r>
              <a:rPr lang="cs-CZ" sz="3300" b="1" dirty="0"/>
              <a:t>Náhradní termíny:</a:t>
            </a:r>
          </a:p>
          <a:p>
            <a:r>
              <a:rPr lang="cs-CZ" b="1" dirty="0"/>
              <a:t>JPZ:</a:t>
            </a:r>
          </a:p>
          <a:p>
            <a:r>
              <a:rPr lang="cs-CZ" dirty="0"/>
              <a:t>29. a 30. dubna 2024 (Po, Út) - 4leté obory vzdělání</a:t>
            </a:r>
          </a:p>
          <a:p>
            <a:r>
              <a:rPr lang="cs-CZ" dirty="0"/>
              <a:t>29. a 30. dubna 2024 (Po, Út) - víceletá gymnázia</a:t>
            </a:r>
          </a:p>
          <a:p>
            <a:r>
              <a:rPr lang="cs-CZ" b="1" dirty="0"/>
              <a:t>ŠPZ:</a:t>
            </a:r>
          </a:p>
          <a:p>
            <a:r>
              <a:rPr lang="cs-CZ" dirty="0"/>
              <a:t>od 24. dubna do 5. května 2024 - platí jak pro obory vzdělání s maturitní zkouškou, tak i pro obory vzdělání bez maturitní zkoušky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465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 střední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400" dirty="0">
                <a:solidFill>
                  <a:srgbClr val="FF0000"/>
                </a:solidFill>
              </a:rPr>
              <a:t>Stanovení pořadí uchazečů</a:t>
            </a:r>
          </a:p>
          <a:p>
            <a:pPr algn="just"/>
            <a:r>
              <a:rPr lang="cs-CZ" b="1" dirty="0"/>
              <a:t>Nově se pořadí stanoví až po náhradním termínu</a:t>
            </a:r>
          </a:p>
          <a:p>
            <a:pPr algn="just"/>
            <a:r>
              <a:rPr lang="cs-CZ" dirty="0"/>
              <a:t>CZVV do systému vloží 6. května 2024 výsledky JPZ a střední školy si je stáhnou.</a:t>
            </a:r>
          </a:p>
          <a:p>
            <a:pPr algn="just"/>
            <a:r>
              <a:rPr lang="cs-CZ" dirty="0"/>
              <a:t>Střední školy na základě výsledků JPZ, školní přijímací zkoušky a dalších kritérií stanoví jednoznačné pořadí uchazečů.</a:t>
            </a:r>
          </a:p>
          <a:p>
            <a:pPr algn="just"/>
            <a:r>
              <a:rPr lang="cs-CZ" dirty="0"/>
              <a:t>7. května 2024 ředitel školy vyplní údaje o pořadí uchazečů do systému. Pořadí musí být unikátní – nesmí být dva uchazeči na stejném místě. Uchazeči, kteří nesplnili kritéria přijímacího řízení, mají uveden příznak „nesplnil kritéria“ a pořadí nemají vyplněno.</a:t>
            </a:r>
          </a:p>
          <a:p>
            <a:pPr algn="just"/>
            <a:r>
              <a:rPr lang="cs-CZ" dirty="0"/>
              <a:t>8. května 2024 systém rozdělí uchazeče do oborů podle jimi zvolené priority a zašle řediteli střední školy prostřednictvím systému informací o stavu „přijetí/nepřijetí“ včetně důvodu nepřijetí (zda byl přijat do jiného oboru nebo z kapacitních důvodů).</a:t>
            </a:r>
          </a:p>
          <a:p>
            <a:pPr algn="just"/>
            <a:r>
              <a:rPr lang="cs-CZ" dirty="0"/>
              <a:t>9. května 2024 ředitel školy provede verifikaci, v případě nesrovnalostí komunikuje s CZVV.</a:t>
            </a:r>
          </a:p>
          <a:p>
            <a:pPr algn="just"/>
            <a:r>
              <a:rPr lang="cs-CZ" dirty="0"/>
              <a:t>15. května 2024 ředitel střední školy zveřejní výsledky přijímacího řízení – na veřejně přístupném místě ve škole a nahraje PDF soubor s podrobnými výsledky dle jednotlivých kritérií do systému.</a:t>
            </a:r>
          </a:p>
          <a:p>
            <a:pPr algn="just"/>
            <a:r>
              <a:rPr lang="cs-CZ" b="1" dirty="0"/>
              <a:t>Zápisové lístky se nepoužívají.</a:t>
            </a:r>
          </a:p>
          <a:p>
            <a:pPr algn="just"/>
            <a:r>
              <a:rPr lang="cs-CZ" b="1" dirty="0"/>
              <a:t>Rozhodnutí o přijetí ani nepřijetí se uchazečům neposílá.</a:t>
            </a:r>
          </a:p>
          <a:p>
            <a:pPr algn="just"/>
            <a:r>
              <a:rPr lang="cs-CZ" dirty="0"/>
              <a:t>Uchazeči v systému uvidí své výsledky ve všech oborech, kam podali přihlášku, a to nejdříve po uzavření verifikace.</a:t>
            </a:r>
          </a:p>
          <a:p>
            <a:pPr algn="just"/>
            <a:r>
              <a:rPr lang="cs-CZ" dirty="0"/>
              <a:t>V případě, že uchazeč nechce nastoupit do oboru vzdělání, kam byl přijat, zpravidla v tomto oboru podá „vzdání se“ svého místa, škola to zapíše do systému. Teprve potom bude mít zákonný zástupce nebo uchazeč možnost podat přihlášku do 2. nebo dalšího kola v jiných školách/oborech./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889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 střední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800" dirty="0">
                <a:solidFill>
                  <a:srgbClr val="FF0000"/>
                </a:solidFill>
              </a:rPr>
              <a:t>2. kolo přijímacího řízení</a:t>
            </a:r>
          </a:p>
          <a:p>
            <a:pPr marL="0" indent="0">
              <a:buNone/>
            </a:pPr>
            <a:endParaRPr lang="cs-CZ" sz="3800" dirty="0">
              <a:solidFill>
                <a:srgbClr val="FF0000"/>
              </a:solidFill>
            </a:endParaRPr>
          </a:p>
          <a:p>
            <a:pPr algn="just"/>
            <a:r>
              <a:rPr lang="cs-CZ" dirty="0"/>
              <a:t>Centrálně řízené jako 1. kolo. Stejný princip jako v 1. kole, tedy možnost podání max. 3, resp. 5 přihlášek s </a:t>
            </a:r>
            <a:r>
              <a:rPr lang="cs-CZ" dirty="0" err="1"/>
              <a:t>prioritizací</a:t>
            </a:r>
            <a:r>
              <a:rPr lang="cs-CZ" dirty="0"/>
              <a:t>, nutno zohlednit JPZ min 60 %, resp. 40 % u gymnázií se sportovní přípravou.</a:t>
            </a:r>
          </a:p>
          <a:p>
            <a:pPr algn="just"/>
            <a:r>
              <a:rPr lang="cs-CZ" dirty="0"/>
              <a:t>Do 20. května 2024 - vložení základních údajů do systému (škol-obor-forma-jazyk, počet volných míst, kritéria).</a:t>
            </a:r>
          </a:p>
          <a:p>
            <a:pPr algn="just"/>
            <a:r>
              <a:rPr lang="cs-CZ" dirty="0"/>
              <a:t>Systém bude disponovat verifikačním algoritmem pro ověření, zda uchazeč již nebyl přijat v 1. kole.</a:t>
            </a:r>
          </a:p>
          <a:p>
            <a:pPr algn="just"/>
            <a:r>
              <a:rPr lang="cs-CZ" dirty="0"/>
              <a:t>Do 2. kola se mohou hlásit:</a:t>
            </a:r>
          </a:p>
          <a:p>
            <a:pPr lvl="1" algn="just"/>
            <a:r>
              <a:rPr lang="cs-CZ" sz="2900" dirty="0"/>
              <a:t>uchazeči, kteří neuspěli v 1. kole přijímacího řízení,</a:t>
            </a:r>
          </a:p>
          <a:p>
            <a:pPr lvl="1" algn="just"/>
            <a:r>
              <a:rPr lang="cs-CZ" sz="2900" dirty="0"/>
              <a:t>uchazeči, kteří se vůbec nehlásili do 1. kola přijímacího řízení (nemohou se ale hlásit do maturitních oborů, protože nekonali JPZ),</a:t>
            </a:r>
          </a:p>
          <a:p>
            <a:pPr lvl="1" algn="just"/>
            <a:r>
              <a:rPr lang="cs-CZ" sz="2900" dirty="0"/>
              <a:t>uchazeči, kteří se vzdají svého přijetí v 1. kole do 21. května 2024.</a:t>
            </a:r>
          </a:p>
          <a:p>
            <a:pPr algn="just"/>
            <a:r>
              <a:rPr lang="cs-CZ" dirty="0"/>
              <a:t>Systém poskytne přehled o volných místech (v 1. i 2. kole), a to i bez nutnosti se přihlašovat do systému.</a:t>
            </a:r>
          </a:p>
          <a:p>
            <a:pPr algn="just"/>
            <a:r>
              <a:rPr lang="cs-CZ" dirty="0"/>
              <a:t>Po proběhnutí zkoušek stejný proces jako v 1. kole – předání pořadí do systému, který rozřadí uchazeče do škol, proběhne 15. června 2024, vyhlášení výsledků 21. června 2024.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182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 střední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3. kolo přijímacího řízení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Podávání pouze tiskopisů, uchazeč nemůže využít systém.</a:t>
            </a:r>
          </a:p>
          <a:p>
            <a:pPr lvl="1"/>
            <a:r>
              <a:rPr lang="cs-CZ" dirty="0"/>
              <a:t>Uchazeč potvrdí zájem – písemně volnou formou.</a:t>
            </a:r>
          </a:p>
          <a:p>
            <a:pPr lvl="1"/>
            <a:r>
              <a:rPr lang="cs-CZ" dirty="0"/>
              <a:t>Střední škola posílá uchazeči rozhodnutí o přijetí či nepřijetí dle výsledku přijímacího řízení.</a:t>
            </a:r>
          </a:p>
          <a:p>
            <a:pPr lvl="1"/>
            <a:r>
              <a:rPr lang="cs-CZ" dirty="0"/>
              <a:t>Střední škola zadává do systému přijímaného uchazeče – nelze přijmout uchazeče přijatého v jiné škole – nejdříve se tam musí vzdát přijetí.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922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 základní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Potvrzení pro doložení prospěchu ze základní školy</a:t>
            </a:r>
          </a:p>
          <a:p>
            <a:pPr algn="just"/>
            <a:r>
              <a:rPr lang="cs-CZ" sz="2400" dirty="0"/>
              <a:t>Dle zákona stačí doložení prospěchu jakoukoliv formou, tedy lze přiložit prostou fotografii nebo </a:t>
            </a:r>
            <a:r>
              <a:rPr lang="cs-CZ" sz="2400" dirty="0" err="1"/>
              <a:t>sken</a:t>
            </a:r>
            <a:r>
              <a:rPr lang="cs-CZ" sz="2400" dirty="0"/>
              <a:t> vysvědčení. Zároveň je možné i doložení jiným způsobem, např. potvrzením od základní školy s QR kódem. Je-li toto potvrzení digitální, musí být opatřeno elektronickým podpisem oprávněné osoby.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Důležité změny:</a:t>
            </a:r>
          </a:p>
          <a:p>
            <a:pPr algn="just"/>
            <a:r>
              <a:rPr lang="cs-CZ" sz="2400" dirty="0"/>
              <a:t>Hodnocení předchozího vzdělávání a potvrzení od lékaře se nově dokládá formou přílohy, nepotvrzuje se na přihlášce, jak tomu bylo dříve.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18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Způsoby podání přihlášek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0000"/>
                </a:solidFill>
              </a:rPr>
              <a:t>2. Výpis ze systému</a:t>
            </a:r>
          </a:p>
          <a:p>
            <a:pPr marL="0" indent="0">
              <a:buNone/>
            </a:pPr>
            <a:endParaRPr lang="cs-CZ" sz="4000" dirty="0">
              <a:solidFill>
                <a:srgbClr val="FF0000"/>
              </a:solidFill>
            </a:endParaRPr>
          </a:p>
          <a:p>
            <a:pPr algn="just"/>
            <a:r>
              <a:rPr lang="cs-CZ" dirty="0"/>
              <a:t>Vše vyplní online, ale bez přihlášení, tedy se rodičům nebudou před vyplňovat údaje z registru obyvatel. Nahraje přílohy přihlášky. Ze systému vytiskne výpis přihlášky, podepíše ho a doručí do vybraných škol (poštou, osobně, datovou schránkou).</a:t>
            </a:r>
          </a:p>
          <a:p>
            <a:pPr algn="just"/>
            <a:r>
              <a:rPr lang="cs-CZ" dirty="0"/>
              <a:t>Vstoupí do systému bez přihlášení a vyplní potřebné osobní údaje o sobě i svém dítěti.</a:t>
            </a:r>
          </a:p>
          <a:p>
            <a:pPr algn="just"/>
            <a:r>
              <a:rPr lang="cs-CZ" dirty="0"/>
              <a:t>Vybere si ze seznamu až 3 obory bez talentové zkoušky, do kterých chce podat přihlášku. Vybere je </a:t>
            </a:r>
            <a:r>
              <a:rPr lang="cs-CZ" b="1" u="sng" dirty="0"/>
              <a:t>v pořadí dle priority pro přijetí</a:t>
            </a:r>
            <a:r>
              <a:rPr lang="cs-CZ" dirty="0"/>
              <a:t>. Jsou zde uvedeny přehledné informace o každé škole, například počet letos přijímaných uchazečů i počty přihlášek v minulých letech.</a:t>
            </a:r>
          </a:p>
          <a:p>
            <a:pPr algn="just"/>
            <a:r>
              <a:rPr lang="cs-CZ" dirty="0"/>
              <a:t>Uvidí přehledně dokumenty, které vybraná škola vyžaduje doložit k přihlášce. Ty pak nahraje jako fotky nebo </a:t>
            </a:r>
            <a:r>
              <a:rPr lang="cs-CZ" dirty="0" err="1"/>
              <a:t>skeny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Potvrdí odeslání a následně obdrží na e-mailovou adresu uvedenou v kontaktních údajích e-mail s výpisem přihlášky k vytištění.</a:t>
            </a:r>
          </a:p>
          <a:p>
            <a:pPr algn="just"/>
            <a:r>
              <a:rPr lang="cs-CZ" dirty="0"/>
              <a:t>Získaný výpis vytiskne (tolikrát, do kolika škol se hlásí), podepíše jej a doručí v listinné podobě do každé vybrané školy (bez příloh).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597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Jaké lze čekat nejčastější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Musím podávat přihlášku, když se hlásím pouze do nematuritních oborů v prvním ročníku?</a:t>
            </a:r>
            <a:br>
              <a:rPr lang="cs-CZ" sz="2200" dirty="0"/>
            </a:br>
            <a:r>
              <a:rPr lang="cs-CZ" sz="2200" dirty="0"/>
              <a:t>Ano, nelze se do žádné střední školy do prvního ročníku přihlásit jiným způsobem.</a:t>
            </a:r>
          </a:p>
          <a:p>
            <a:r>
              <a:rPr lang="cs-CZ" sz="2200" dirty="0">
                <a:solidFill>
                  <a:srgbClr val="FF0000"/>
                </a:solidFill>
              </a:rPr>
              <a:t>Co se stane, když podám přihlášku jen do 1 maturitního oboru?</a:t>
            </a:r>
            <a:br>
              <a:rPr lang="cs-CZ" sz="2200" dirty="0"/>
            </a:br>
            <a:r>
              <a:rPr lang="cs-CZ" sz="2200" dirty="0"/>
              <a:t>Budete konat JPZ v této škole 2x a započítá se lepší výsledek. Lepší výsledek se počítá i u uchazečů hlásících se do více maturitních oborů.</a:t>
            </a:r>
          </a:p>
          <a:p>
            <a:r>
              <a:rPr lang="cs-CZ" sz="2200" dirty="0">
                <a:solidFill>
                  <a:srgbClr val="FF0000"/>
                </a:solidFill>
              </a:rPr>
              <a:t>Mohu se přihlásit ve 2. kole do maturitního oboru, když jsem v 1. kole nepsal JPZ ani jednou?</a:t>
            </a:r>
            <a:br>
              <a:rPr lang="cs-CZ" sz="2200" dirty="0"/>
            </a:br>
            <a:r>
              <a:rPr lang="cs-CZ" sz="2200" dirty="0"/>
              <a:t>Ne. Pro možnost hlásit se v 2. kole do maturitního oboru je nutné vykonání JPZ v 1. kole (tedy podání přihlášky do maturitního oboru v 1. kole). Jinak je nutné počkat s přihláškou do maturitního oboru až do 3. nebo následujících kol.</a:t>
            </a:r>
          </a:p>
          <a:p>
            <a:r>
              <a:rPr lang="cs-CZ" sz="2200" dirty="0">
                <a:solidFill>
                  <a:srgbClr val="FF0000"/>
                </a:solidFill>
              </a:rPr>
              <a:t>Mohu do každé listinné přihlášky napsat jiné pořadí škol?</a:t>
            </a:r>
            <a:br>
              <a:rPr lang="cs-CZ" sz="2200" dirty="0"/>
            </a:br>
            <a:r>
              <a:rPr lang="cs-CZ" sz="2200" dirty="0"/>
              <a:t>Ne. Pořadí škol musí být ve všech podaných přihláškách totožné.</a:t>
            </a:r>
          </a:p>
          <a:p>
            <a:r>
              <a:rPr lang="cs-CZ" sz="2200" dirty="0">
                <a:solidFill>
                  <a:srgbClr val="FF0000"/>
                </a:solidFill>
              </a:rPr>
              <a:t>Stačí podat přihlášku elektronicky? Nebo ji mám poslat i listinné podobě?</a:t>
            </a:r>
            <a:br>
              <a:rPr lang="cs-CZ" sz="2200" dirty="0"/>
            </a:br>
            <a:r>
              <a:rPr lang="cs-CZ" sz="2200" dirty="0"/>
              <a:t>Přihlášku stačí podat pouze elektronicky.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23381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Jaké lze čekat nejčastější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600" dirty="0">
                <a:solidFill>
                  <a:srgbClr val="FF0000"/>
                </a:solidFill>
              </a:rPr>
              <a:t>Jak zjistím své registrační číslo, pod kterým budou zveřejněny mé výsledky?</a:t>
            </a:r>
            <a:br>
              <a:rPr lang="cs-CZ" sz="2600" dirty="0"/>
            </a:br>
            <a:r>
              <a:rPr lang="cs-CZ" sz="2600" dirty="0"/>
              <a:t>Elektronicky přihlášení žáci ho obdrží v potvrzení o přijetí přihlášky. Při využití výpisu ze systému bude toto číslo na ní vytisknuté (opět bude v mailu na obdrženém PDF k vytisknutí). V případě přihlašování prostřednictvím tiskopisu se jej dozvíte z pozvánky k JPZ, v případě přihlášení pouze do nematuritních oborů bez školní přijímací zkoušky, bude registrační číslo zasílat ředitel první školy uvedené v přihlášce doporučeným dopisem.</a:t>
            </a:r>
          </a:p>
          <a:p>
            <a:r>
              <a:rPr lang="cs-CZ" sz="2600" dirty="0">
                <a:solidFill>
                  <a:srgbClr val="FF0000"/>
                </a:solidFill>
              </a:rPr>
              <a:t>Kdy a jak se dozvím, zda jsem byl přijat?</a:t>
            </a:r>
            <a:br>
              <a:rPr lang="cs-CZ" sz="2600" dirty="0"/>
            </a:br>
            <a:r>
              <a:rPr lang="cs-CZ" sz="2600" dirty="0"/>
              <a:t>15. května 2024 na veřejně přístupném místě ve škole (dveře školy, úřední deska, apod.) nebo v informačním systému.</a:t>
            </a:r>
          </a:p>
          <a:p>
            <a:r>
              <a:rPr lang="cs-CZ" sz="2600" dirty="0">
                <a:solidFill>
                  <a:srgbClr val="FF0000"/>
                </a:solidFill>
              </a:rPr>
              <a:t>Co když jsem byl přijat do první školy, ale já chci jít do druhé?</a:t>
            </a:r>
            <a:br>
              <a:rPr lang="cs-CZ" sz="2600" dirty="0"/>
            </a:br>
            <a:r>
              <a:rPr lang="cs-CZ" sz="2600" dirty="0"/>
              <a:t>Není možné se rozhodnout pro jinou školu, než Vás přiřadil systém na základě Vaší priority. Budete přiřazen/a do první školy ze svého pořadí v přihlášce, kde jste se umístil/a „nad čarou“. Pokud do této školy nemůžete nebo nechcete nastoupit, máte možnost se vzdát přijetí, ale tím ztrácíte celé 1. kolo a musíte se přihlásit do dalšího kola (nepřesunete se v 1. kole do další školy!).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001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Jaké lze čekat nejčastější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/>
          </a:p>
          <a:p>
            <a:r>
              <a:rPr lang="cs-CZ" sz="2000" dirty="0">
                <a:solidFill>
                  <a:srgbClr val="FF0000"/>
                </a:solidFill>
              </a:rPr>
              <a:t>Mohu podat odvolání proti nepřijetí?</a:t>
            </a:r>
            <a:br>
              <a:rPr lang="cs-CZ" sz="2000" dirty="0"/>
            </a:br>
            <a:r>
              <a:rPr lang="cs-CZ" sz="2000" dirty="0"/>
              <a:t>Ano, můžete. Odvolání proti nepřijetí z kapacitních důvodů již nedává smysl. Případná volná místa se obsazují až v dalších kolech. Smysl dává odvolání například z důvodu chybného zadání, chybného hodnocení podle zveřejněných kritérií nebo narušení průběhu zkoušky.</a:t>
            </a:r>
          </a:p>
          <a:p>
            <a:endParaRPr lang="cs-CZ" sz="2000" dirty="0"/>
          </a:p>
          <a:p>
            <a:r>
              <a:rPr lang="cs-CZ" sz="2000" dirty="0">
                <a:solidFill>
                  <a:srgbClr val="FF0000"/>
                </a:solidFill>
              </a:rPr>
              <a:t>Jak to bude se zápisovými lístky?</a:t>
            </a:r>
            <a:br>
              <a:rPr lang="cs-CZ" sz="2000" dirty="0"/>
            </a:br>
            <a:r>
              <a:rPr lang="cs-CZ" sz="2000" dirty="0"/>
              <a:t>Zápisové lístky se neodevzdávají, jsou nahrazeny volbou pořadí škol (priority) v přihlášce už před přijímacími zkouškami. V 3. a dalších kolech se přijetí potvrzuje jakýmkoli písemným záznamem.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39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Způsoby podání přihlášek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300" dirty="0">
                <a:solidFill>
                  <a:srgbClr val="FF0000"/>
                </a:solidFill>
              </a:rPr>
              <a:t>3. Tiskopis se všemi přílohami</a:t>
            </a:r>
          </a:p>
          <a:p>
            <a:pPr algn="just"/>
            <a:r>
              <a:rPr lang="cs-CZ" dirty="0"/>
              <a:t>Vyplní klasickou listinnou přihlášku a doručí ji do každé zvolené školy. Ke každé přihlášce přiloží všechny přílohy, které daná škola/obor požaduje. </a:t>
            </a:r>
            <a:r>
              <a:rPr lang="cs-CZ" b="1" u="sng" dirty="0"/>
              <a:t>Každá přihláška musí mít obory uvedené ve stejném pořadí </a:t>
            </a:r>
            <a:r>
              <a:rPr lang="cs-CZ" dirty="0"/>
              <a:t>dle zvolené priority pro přijetí.</a:t>
            </a:r>
          </a:p>
          <a:p>
            <a:pPr lvl="1" algn="just"/>
            <a:r>
              <a:rPr lang="cs-CZ" dirty="0">
                <a:solidFill>
                  <a:srgbClr val="00B050"/>
                </a:solidFill>
              </a:rPr>
              <a:t>Nepotřebuje počítač ani mobilní telefon.</a:t>
            </a:r>
          </a:p>
          <a:p>
            <a:pPr lvl="1" algn="just"/>
            <a:r>
              <a:rPr lang="cs-CZ" dirty="0">
                <a:solidFill>
                  <a:srgbClr val="FF0000"/>
                </a:solidFill>
              </a:rPr>
              <a:t>Ke každé přihlášce musí přiložit listinné kopie všech příloh.</a:t>
            </a:r>
          </a:p>
          <a:p>
            <a:pPr lvl="1" algn="just"/>
            <a:r>
              <a:rPr lang="cs-CZ" dirty="0">
                <a:solidFill>
                  <a:srgbClr val="FF0000"/>
                </a:solidFill>
              </a:rPr>
              <a:t>Musí doručit listinnou přihlášku se všemi přílohami do každé školy.</a:t>
            </a:r>
          </a:p>
          <a:p>
            <a:pPr lvl="1" algn="just"/>
            <a:r>
              <a:rPr lang="cs-CZ" dirty="0">
                <a:solidFill>
                  <a:srgbClr val="FF0000"/>
                </a:solidFill>
              </a:rPr>
              <a:t>Musí si dohledat přesný název a adresu každé střední školy, kód oboru a jeho přesný název i se zaměřením.</a:t>
            </a:r>
          </a:p>
          <a:p>
            <a:pPr lvl="1" algn="just"/>
            <a:r>
              <a:rPr lang="cs-CZ" dirty="0">
                <a:solidFill>
                  <a:srgbClr val="FF0000"/>
                </a:solidFill>
              </a:rPr>
              <a:t>Pozvánka ke zkouškám přijde doporučeným dopisem</a:t>
            </a:r>
          </a:p>
          <a:p>
            <a:pPr lvl="1" algn="just"/>
            <a:r>
              <a:rPr lang="cs-CZ" dirty="0">
                <a:solidFill>
                  <a:srgbClr val="FF0000"/>
                </a:solidFill>
              </a:rPr>
              <a:t>Neuvidí po vyhodnocení testů výsledky svého dítěte u jednotné přijímací zkoušky.</a:t>
            </a:r>
          </a:p>
        </p:txBody>
      </p:sp>
    </p:spTree>
    <p:extLst>
      <p:ext uri="{BB962C8B-B14F-4D97-AF65-F5344CB8AC3E}">
        <p14:creationId xmlns:p14="http://schemas.microsoft.com/office/powerpoint/2010/main" val="193206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Způsoby podání přihlášek – důležité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dirty="0">
                <a:solidFill>
                  <a:srgbClr val="FF0000"/>
                </a:solidFill>
              </a:rPr>
              <a:t>Důležité změny:</a:t>
            </a:r>
          </a:p>
          <a:p>
            <a:pPr algn="just"/>
            <a:r>
              <a:rPr lang="cs-CZ" dirty="0"/>
              <a:t>Potvrzení od lékaře je jako samostatná příloha přihlášky (nepotvrzuje se tedy v přihlášce). POZOR, na potvrzení od lékaře musí být správný kód oboru/oborů vzdělání!</a:t>
            </a:r>
          </a:p>
          <a:p>
            <a:pPr algn="just"/>
            <a:r>
              <a:rPr lang="cs-CZ" dirty="0"/>
              <a:t>Určení priority jednotlivých škol:</a:t>
            </a:r>
          </a:p>
          <a:p>
            <a:pPr lvl="1" algn="just"/>
            <a:r>
              <a:rPr lang="cs-CZ" dirty="0"/>
              <a:t>Na první místo v přihlášce uvede nejvíce žádaný obor vzdělání ve vybrané škole.</a:t>
            </a:r>
          </a:p>
          <a:p>
            <a:pPr lvl="1" algn="just"/>
            <a:r>
              <a:rPr lang="cs-CZ" dirty="0"/>
              <a:t>Na druhé místo uvede obor, kam má být dítě přijato, když se nedostane do oboru na prvním místě.</a:t>
            </a:r>
          </a:p>
          <a:p>
            <a:pPr lvl="1" algn="just"/>
            <a:r>
              <a:rPr lang="cs-CZ" dirty="0"/>
              <a:t>Na třetí místo uvede obor, kam má být dítě přijato, pokud se nedostane ani do prvního ani do druhého oboru.</a:t>
            </a:r>
          </a:p>
          <a:p>
            <a:pPr algn="just"/>
            <a:r>
              <a:rPr lang="cs-CZ" dirty="0"/>
              <a:t>Pokud je již podána přihláška do oborů s talentovou zkouškou k 30. listopadu 2023, doplní do pořadí dle priority i tyto obory vzdělání.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96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 kolo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Termín podání přihlášek do 1. kola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Do 30. listopadu 2023 - podání přihlášky do </a:t>
            </a:r>
            <a:r>
              <a:rPr lang="cs-CZ" u="sng" dirty="0"/>
              <a:t>oborů vzdělání s talentovou zkouškou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Podávají se v listinné (modré) přihlášky stejně jako v minulých letech.</a:t>
            </a:r>
          </a:p>
          <a:p>
            <a:r>
              <a:rPr lang="cs-CZ" dirty="0"/>
              <a:t>Od 1. února do 20. února 2024 -podání přihlášky do </a:t>
            </a:r>
            <a:r>
              <a:rPr lang="cs-CZ" u="sng" dirty="0"/>
              <a:t>maturitních i nematuritních oborů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Podávají se přihlášky nově popsanými způsoby.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489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 kolo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Termíny 1. kola přijímacích zkoušek</a:t>
            </a:r>
          </a:p>
          <a:p>
            <a:pPr algn="just"/>
            <a:r>
              <a:rPr lang="cs-CZ" dirty="0"/>
              <a:t>Kdy se bude konat jednotná přijímací zkouška (JPZ)?</a:t>
            </a:r>
          </a:p>
          <a:p>
            <a:pPr lvl="1" algn="just"/>
            <a:r>
              <a:rPr lang="cs-CZ" dirty="0"/>
              <a:t>12. a 15. dubna 2024 (Pá, Po) - 4leté obory vzdělání a nástavby</a:t>
            </a:r>
          </a:p>
          <a:p>
            <a:pPr lvl="1" algn="just"/>
            <a:r>
              <a:rPr lang="cs-CZ" dirty="0"/>
              <a:t>16. a 17. dubna 2024 (Út, St) - víceletá gymnázia</a:t>
            </a:r>
          </a:p>
          <a:p>
            <a:pPr algn="just"/>
            <a:r>
              <a:rPr lang="cs-CZ" dirty="0"/>
              <a:t>Kdy budou náhradní termíny JPZ?</a:t>
            </a:r>
          </a:p>
          <a:p>
            <a:pPr lvl="1" algn="just"/>
            <a:r>
              <a:rPr lang="cs-CZ" dirty="0"/>
              <a:t>29. a 30. dubna 2024 (Po, Út) - 4leté obory vzdělání i víceletá gymnázia</a:t>
            </a:r>
          </a:p>
          <a:p>
            <a:pPr algn="just"/>
            <a:r>
              <a:rPr lang="cs-CZ" dirty="0"/>
              <a:t>Kdy se bude konat školní část přijímací zkoušky?</a:t>
            </a:r>
          </a:p>
          <a:p>
            <a:pPr lvl="1" algn="just"/>
            <a:r>
              <a:rPr lang="cs-CZ" dirty="0"/>
              <a:t>od 2. ledna do 15. ledna 2024 - talentové zkoušky do oborů vzdělání skupiny 82 Umění a užité umění</a:t>
            </a:r>
          </a:p>
          <a:p>
            <a:pPr lvl="1" algn="just"/>
            <a:r>
              <a:rPr lang="cs-CZ" dirty="0"/>
              <a:t>od 15. ledna do 31. ledna 2024 - talentové zkoušky do konzervatoří</a:t>
            </a:r>
          </a:p>
          <a:p>
            <a:pPr lvl="1" algn="just"/>
            <a:r>
              <a:rPr lang="cs-CZ" dirty="0"/>
              <a:t>od 2. ledna do 15. února 2024 - talentové zkoušky do gymnázií se sportovní přípravou</a:t>
            </a:r>
          </a:p>
          <a:p>
            <a:pPr lvl="1" algn="just"/>
            <a:r>
              <a:rPr lang="cs-CZ" dirty="0"/>
              <a:t>od 15. března do 23. dubna 2024 - školní část přijímacích zkoušek pro všechny ostatní střední školy</a:t>
            </a:r>
          </a:p>
          <a:p>
            <a:pPr algn="just"/>
            <a:r>
              <a:rPr lang="cs-CZ" dirty="0"/>
              <a:t>Kdy se budou konat náhradní školní přijímací zkoušky?</a:t>
            </a:r>
          </a:p>
          <a:p>
            <a:pPr lvl="1" algn="just"/>
            <a:r>
              <a:rPr lang="cs-CZ" dirty="0"/>
              <a:t>od 26. dubna do 5. května 2024 - pro všechny střední školy bez talentové zkoušky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812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 kolo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Další důležitá data 1. kola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10., 13. a 14. května 2024 - nahlížení do spisu</a:t>
            </a:r>
          </a:p>
          <a:p>
            <a:endParaRPr lang="cs-CZ" dirty="0"/>
          </a:p>
          <a:p>
            <a:r>
              <a:rPr lang="cs-CZ" dirty="0"/>
              <a:t>15. května 2024 - ředitel školy zveřejní výsledky (ve škole a v informačním systému)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72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 kolo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Kde se budou konat zkoušky?</a:t>
            </a:r>
          </a:p>
          <a:p>
            <a:pPr algn="just"/>
            <a:r>
              <a:rPr lang="cs-CZ" dirty="0"/>
              <a:t>Školní části přijímacích zkoušek se konají v jednotlivých středních školách, které je vypisují.</a:t>
            </a:r>
          </a:p>
          <a:p>
            <a:pPr algn="just"/>
            <a:r>
              <a:rPr lang="cs-CZ" dirty="0"/>
              <a:t>Jednotné přijímací zkoušky (JPZ) bude žák konat v některé ze škol, do které se přihlásil. Škola pro konání JPZ bude určena systémem a žák se o dozví z pozvánky, kterou pošlou ředitelé škol. Může se stát, že žák  bude konat JPZ i 2x ve stejné škole nebo každý termín v jiné škole.</a:t>
            </a:r>
          </a:p>
          <a:p>
            <a:pPr algn="just"/>
            <a:r>
              <a:rPr lang="cs-CZ" dirty="0"/>
              <a:t>Náhradní termín JPZ bude žák konat ve škole, kde se měl konat termín řádný.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549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4139</Words>
  <Application>Microsoft Office PowerPoint</Application>
  <PresentationFormat>Širokoúhlá obrazovka</PresentationFormat>
  <Paragraphs>227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Motiv Office</vt:lpstr>
      <vt:lpstr>Přijímací řízení 2024</vt:lpstr>
      <vt:lpstr>Způsoby podání přihlášek</vt:lpstr>
      <vt:lpstr>Způsoby podání přihlášek</vt:lpstr>
      <vt:lpstr>Způsoby podání přihlášek</vt:lpstr>
      <vt:lpstr>Způsoby podání přihlášek – důležité změny</vt:lpstr>
      <vt:lpstr>1. kolo přijímacího řízení</vt:lpstr>
      <vt:lpstr>1. kolo přijímacího řízení</vt:lpstr>
      <vt:lpstr>1. kolo přijímacího řízení</vt:lpstr>
      <vt:lpstr>1. kolo přijímacího řízení</vt:lpstr>
      <vt:lpstr>1. kolo přijímacího řízení</vt:lpstr>
      <vt:lpstr>1. kolo přijímacího řízení</vt:lpstr>
      <vt:lpstr>1. kolo přijímacího řízení</vt:lpstr>
      <vt:lpstr>1. kolo přijímacího řízení</vt:lpstr>
      <vt:lpstr>2. kolo přijímacího řízení</vt:lpstr>
      <vt:lpstr>2. kolo přijímacího řízení</vt:lpstr>
      <vt:lpstr>2. kolo přijímacího řízení</vt:lpstr>
      <vt:lpstr>3. a další kola přijímacího řízení</vt:lpstr>
      <vt:lpstr>3. a další kola přijímacího řízení</vt:lpstr>
      <vt:lpstr>Pro střední školy</vt:lpstr>
      <vt:lpstr>Pro střední školy</vt:lpstr>
      <vt:lpstr>Pro střední školy</vt:lpstr>
      <vt:lpstr>Pro střední školy</vt:lpstr>
      <vt:lpstr>Pro střední školy</vt:lpstr>
      <vt:lpstr>Pro střední školy</vt:lpstr>
      <vt:lpstr>Pro střední školy</vt:lpstr>
      <vt:lpstr>Pro střední školy</vt:lpstr>
      <vt:lpstr>Pro střední školy</vt:lpstr>
      <vt:lpstr>Pro střední školy</vt:lpstr>
      <vt:lpstr>Pro základní školy</vt:lpstr>
      <vt:lpstr>Jaké lze čekat nejčastější dotazy</vt:lpstr>
      <vt:lpstr>Jaké lze čekat nejčastější dotazy</vt:lpstr>
      <vt:lpstr>Jaké lze čekat nejčastější 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2024</dc:title>
  <dc:creator>Nekuda Jiří</dc:creator>
  <cp:lastModifiedBy>Sylva</cp:lastModifiedBy>
  <cp:revision>30</cp:revision>
  <dcterms:created xsi:type="dcterms:W3CDTF">2023-11-13T14:32:48Z</dcterms:created>
  <dcterms:modified xsi:type="dcterms:W3CDTF">2023-11-20T12:16:30Z</dcterms:modified>
</cp:coreProperties>
</file>