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76" r:id="rId3"/>
    <p:sldId id="277" r:id="rId4"/>
    <p:sldId id="279" r:id="rId5"/>
    <p:sldId id="278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26" autoAdjust="0"/>
  </p:normalViewPr>
  <p:slideViewPr>
    <p:cSldViewPr>
      <p:cViewPr>
        <p:scale>
          <a:sx n="66" d="100"/>
          <a:sy n="66" d="100"/>
        </p:scale>
        <p:origin x="-63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sims/build-an-atom/build-an-atom_cs.jnl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et.colorado.edu/sims/balloons/balloons_cs.jnl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et.colorado.edu/sims/circuit-construction-kit/circuit-construction-kit-dc_cs.jnl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6440760" cy="1362075"/>
          </a:xfrm>
        </p:spPr>
        <p:txBody>
          <a:bodyPr/>
          <a:lstStyle/>
          <a:p>
            <a:pPr algn="ctr"/>
            <a:r>
              <a:rPr lang="cs-CZ" b="1" dirty="0" smtClean="0"/>
              <a:t>ELEKTRICKÝ PROUD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88640"/>
            <a:ext cx="5870463" cy="391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38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Elektrický proud je fyzikální veličinou. Označujeme jej </a:t>
            </a:r>
            <a:r>
              <a:rPr lang="cs-CZ" sz="2400" b="1" i="1" dirty="0" smtClean="0"/>
              <a:t>I</a:t>
            </a:r>
            <a:r>
              <a:rPr lang="cs-CZ" sz="2400" b="1" dirty="0" smtClean="0"/>
              <a:t> a jeho jednotkou je ampér (A).</a:t>
            </a:r>
          </a:p>
          <a:p>
            <a:endParaRPr lang="cs-CZ" sz="2400" b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Elektrický proud a jeho příčiny</a:t>
            </a:r>
            <a:endParaRPr kumimoji="0" lang="cs-C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251520" y="2060848"/>
            <a:ext cx="8640960" cy="1080120"/>
            <a:chOff x="251520" y="3212976"/>
            <a:chExt cx="8640960" cy="1080120"/>
          </a:xfrm>
        </p:grpSpPr>
        <p:sp>
          <p:nvSpPr>
            <p:cNvPr id="6" name="TextovéPole 5"/>
            <p:cNvSpPr txBox="1"/>
            <p:nvPr/>
          </p:nvSpPr>
          <p:spPr>
            <a:xfrm>
              <a:off x="251520" y="3212976"/>
              <a:ext cx="8640960" cy="10801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cs-CZ" sz="2400" b="1" dirty="0" smtClean="0"/>
                <a:t>Můžeme jej vyjádřit pomocí náboje Q,</a:t>
              </a:r>
            </a:p>
            <a:p>
              <a:r>
                <a:rPr lang="cs-CZ" sz="2400" b="1" dirty="0" smtClean="0"/>
                <a:t>Který projde vodičem za čas t: </a:t>
              </a:r>
            </a:p>
            <a:p>
              <a:endParaRPr lang="cs-CZ" sz="2400" b="1" dirty="0"/>
            </a:p>
          </p:txBody>
        </p:sp>
        <p:graphicFrame>
          <p:nvGraphicFramePr>
            <p:cNvPr id="8" name="Objekt 7"/>
            <p:cNvGraphicFramePr>
              <a:graphicFrameLocks noChangeAspect="1"/>
            </p:cNvGraphicFramePr>
            <p:nvPr/>
          </p:nvGraphicFramePr>
          <p:xfrm>
            <a:off x="5773738" y="3357563"/>
            <a:ext cx="725487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Rovnice" r:id="rId3" imgW="406080" imgH="393480" progId="Equation.3">
                    <p:embed/>
                  </p:oleObj>
                </mc:Choice>
                <mc:Fallback>
                  <p:oleObj name="Rovnice" r:id="rId3" imgW="4060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3738" y="3357563"/>
                          <a:ext cx="725487" cy="701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714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náboj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Co již víme z 6. ročníku </a:t>
            </a:r>
            <a:r>
              <a:rPr lang="cs-CZ" sz="2400" b="1" dirty="0" smtClean="0">
                <a:sym typeface="Wingdings" pitchFamily="2" charset="2"/>
              </a:rPr>
              <a:t>: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51520" y="1700808"/>
            <a:ext cx="2808312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Tělesa se </a:t>
            </a:r>
            <a:r>
              <a:rPr lang="cs-CZ" sz="2400" b="1" dirty="0" err="1" smtClean="0"/>
              <a:t>zelektrují</a:t>
            </a:r>
            <a:r>
              <a:rPr lang="cs-CZ" sz="2400" b="1" dirty="0" smtClean="0"/>
              <a:t> (elektricky nabijí) nejčastěji třením.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899592" y="4077072"/>
            <a:ext cx="2664296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Plasty se nabijí záporně, sklo se nabije kladně. 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3275856" y="2492896"/>
            <a:ext cx="266429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Zelektrovaná</a:t>
            </a:r>
            <a:r>
              <a:rPr lang="cs-CZ" sz="2400" b="1" dirty="0" smtClean="0"/>
              <a:t> tělesa na sebe silově působí.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5220072" y="4005064"/>
            <a:ext cx="2952328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Souhlasně nabitá tělesa se odpuzují, nesouhlasně nabitá tělesa se přitahují.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6228184" y="1988840"/>
            <a:ext cx="266429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Nabité těleso a nenabité se vždy přitahuje.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5805264"/>
            <a:ext cx="864096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K popisu stavu </a:t>
            </a:r>
            <a:r>
              <a:rPr lang="cs-CZ" sz="2400" b="1" dirty="0" err="1" smtClean="0"/>
              <a:t>zelektrovaných</a:t>
            </a:r>
            <a:r>
              <a:rPr lang="cs-CZ" sz="2400" b="1" dirty="0" smtClean="0"/>
              <a:t> těles zavádíme fyzikální veličinu  elektrický náboj. Značíme jej Q a jeho jednotkou je coulomb (C).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a 32"/>
          <p:cNvSpPr/>
          <p:nvPr/>
        </p:nvSpPr>
        <p:spPr>
          <a:xfrm rot="4266938">
            <a:off x="5004047" y="3573015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 rot="4266938">
            <a:off x="4860031" y="3428999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náboj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ym typeface="Wingdings" pitchFamily="2" charset="2"/>
              </a:rPr>
              <a:t>Zopakujme si, co víme o atomu, jako příklad použijeme atom hélia:</a:t>
            </a:r>
            <a:endParaRPr lang="cs-CZ" sz="2400" b="1" dirty="0"/>
          </a:p>
        </p:txBody>
      </p:sp>
      <p:sp>
        <p:nvSpPr>
          <p:cNvPr id="32" name="Elipsa 31"/>
          <p:cNvSpPr/>
          <p:nvPr/>
        </p:nvSpPr>
        <p:spPr>
          <a:xfrm rot="4266938">
            <a:off x="4716015" y="3573015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 rot="4266938">
            <a:off x="4860031" y="3717031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 rot="17118426">
            <a:off x="3609037" y="2357824"/>
            <a:ext cx="2736304" cy="27788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6156175" y="3068959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635895" y="4221087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ový popisek 39"/>
          <p:cNvSpPr/>
          <p:nvPr/>
        </p:nvSpPr>
        <p:spPr>
          <a:xfrm>
            <a:off x="6228184" y="1700808"/>
            <a:ext cx="2664296" cy="1224136"/>
          </a:xfrm>
          <a:prstGeom prst="wedgeRoundRectCallout">
            <a:avLst>
              <a:gd name="adj1" fmla="val -43713"/>
              <a:gd name="adj2" fmla="val 710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 obalu jsou záporně nabité elektrony.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ový popisek 40"/>
          <p:cNvSpPr/>
          <p:nvPr/>
        </p:nvSpPr>
        <p:spPr>
          <a:xfrm>
            <a:off x="251520" y="2060848"/>
            <a:ext cx="2952328" cy="936104"/>
          </a:xfrm>
          <a:prstGeom prst="wedgeRoundRectCallout">
            <a:avLst>
              <a:gd name="adj1" fmla="val 103056"/>
              <a:gd name="adj2" fmla="val 8629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 jádře jsou kladně nabité protony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ový popisek 41"/>
          <p:cNvSpPr/>
          <p:nvPr/>
        </p:nvSpPr>
        <p:spPr>
          <a:xfrm>
            <a:off x="251520" y="3068960"/>
            <a:ext cx="2952328" cy="936104"/>
          </a:xfrm>
          <a:prstGeom prst="wedgeRoundRectCallout">
            <a:avLst>
              <a:gd name="adj1" fmla="val 99185"/>
              <a:gd name="adj2" fmla="val 1709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 neutrony, které jsou bez náboje.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51520" y="5373216"/>
            <a:ext cx="8640960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 neutrálních atomů je počet protonů a elektronů stejný. Elektricky neutrální (nenabitá) tělesa obsahují stejný počet protonů i elektronů.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a 32"/>
          <p:cNvSpPr/>
          <p:nvPr/>
        </p:nvSpPr>
        <p:spPr>
          <a:xfrm rot="4266938">
            <a:off x="1835695" y="4869159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 rot="4266938">
            <a:off x="1691679" y="4725143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náboj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ym typeface="Wingdings" pitchFamily="2" charset="2"/>
              </a:rPr>
              <a:t>Odebráním nebo přidáním elektronu se neutrálnost atomu poruší:</a:t>
            </a:r>
            <a:endParaRPr lang="cs-CZ" sz="2400" b="1" dirty="0"/>
          </a:p>
        </p:txBody>
      </p:sp>
      <p:sp>
        <p:nvSpPr>
          <p:cNvPr id="32" name="Elipsa 31"/>
          <p:cNvSpPr/>
          <p:nvPr/>
        </p:nvSpPr>
        <p:spPr>
          <a:xfrm rot="4266938">
            <a:off x="1547663" y="4869159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 rot="4266938">
            <a:off x="1691679" y="5013175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 rot="17118426">
            <a:off x="440685" y="3653968"/>
            <a:ext cx="2736304" cy="27788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467543" y="5517231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Zaoblený obdélník 40"/>
          <p:cNvSpPr/>
          <p:nvPr/>
        </p:nvSpPr>
        <p:spPr>
          <a:xfrm>
            <a:off x="251520" y="1628800"/>
            <a:ext cx="2952328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 případě </a:t>
            </a:r>
            <a:r>
              <a:rPr lang="cs-CZ" sz="2400" b="1" dirty="0" smtClean="0">
                <a:solidFill>
                  <a:schemeClr val="tx1"/>
                </a:solidFill>
              </a:rPr>
              <a:t>odebrání elektronu</a:t>
            </a:r>
            <a:r>
              <a:rPr lang="cs-CZ" sz="2400" dirty="0" smtClean="0">
                <a:solidFill>
                  <a:schemeClr val="tx1"/>
                </a:solidFill>
              </a:rPr>
              <a:t> převládají protony v jádře, </a:t>
            </a:r>
            <a:r>
              <a:rPr lang="cs-CZ" sz="2400" b="1" dirty="0" smtClean="0">
                <a:solidFill>
                  <a:schemeClr val="tx1"/>
                </a:solidFill>
              </a:rPr>
              <a:t>vznikne kladný iont.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635896" y="1628800"/>
            <a:ext cx="525658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Pokud neutrálnímu atomu </a:t>
            </a:r>
            <a:r>
              <a:rPr lang="cs-CZ" sz="2400" b="1" dirty="0" smtClean="0">
                <a:solidFill>
                  <a:schemeClr val="tx1"/>
                </a:solidFill>
              </a:rPr>
              <a:t>elektron přidáme</a:t>
            </a:r>
            <a:r>
              <a:rPr lang="cs-CZ" sz="2400" dirty="0" smtClean="0">
                <a:solidFill>
                  <a:schemeClr val="tx1"/>
                </a:solidFill>
              </a:rPr>
              <a:t>, převládají elektrony v obalu, </a:t>
            </a:r>
            <a:r>
              <a:rPr lang="cs-CZ" sz="2400" b="1" dirty="0" smtClean="0">
                <a:solidFill>
                  <a:schemeClr val="tx1"/>
                </a:solidFill>
              </a:rPr>
              <a:t>vznikne záporný iont.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Tlačítko akce: Vlastní 15">
            <a:hlinkClick r:id="rId2" highlightClick="1"/>
          </p:cNvPr>
          <p:cNvSpPr/>
          <p:nvPr/>
        </p:nvSpPr>
        <p:spPr>
          <a:xfrm>
            <a:off x="7020272" y="6021288"/>
            <a:ext cx="1872208" cy="576064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Vyzkoušej na simulaci.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 rot="4266938">
            <a:off x="5724128" y="4625753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 rot="4266938">
            <a:off x="5580112" y="4481737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 rot="4266938">
            <a:off x="5436096" y="4625753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 rot="4266938">
            <a:off x="5580112" y="4769769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 rot="17118426">
            <a:off x="4329118" y="3410562"/>
            <a:ext cx="2736304" cy="27788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355976" y="5273825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7020274" y="4553746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 rot="17118426">
            <a:off x="3967757" y="3051756"/>
            <a:ext cx="3441985" cy="34911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6444208" y="3212976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2987824" y="4365104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náboj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ym typeface="Wingdings" pitchFamily="2" charset="2"/>
              </a:rPr>
              <a:t>Co se tedy děje, když nafukovací balónek nabijeme záporně třením o vlasy?</a:t>
            </a:r>
            <a:endParaRPr lang="cs-CZ" sz="2400" b="1" dirty="0"/>
          </a:p>
        </p:txBody>
      </p:sp>
      <p:pic>
        <p:nvPicPr>
          <p:cNvPr id="2063" name="Picture 15" descr="C:\Users\Tom\AppData\Local\Microsoft\Windows\Temporary Internet Files\Content.IE5\WRVJF7GJ\MP9004304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3284984" cy="3284984"/>
          </a:xfrm>
          <a:prstGeom prst="rect">
            <a:avLst/>
          </a:prstGeom>
          <a:noFill/>
        </p:spPr>
      </p:pic>
      <p:pic>
        <p:nvPicPr>
          <p:cNvPr id="2061" name="Picture 13" descr="C:\Users\Tom\AppData\Local\Microsoft\Windows\Temporary Internet Files\Content.IE5\ZW85W0U3\MP900427736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42111" y="2708920"/>
            <a:ext cx="2475601" cy="3717032"/>
          </a:xfrm>
          <a:prstGeom prst="rect">
            <a:avLst/>
          </a:prstGeom>
          <a:noFill/>
        </p:spPr>
      </p:pic>
      <p:grpSp>
        <p:nvGrpSpPr>
          <p:cNvPr id="45" name="Skupina 44"/>
          <p:cNvGrpSpPr/>
          <p:nvPr/>
        </p:nvGrpSpPr>
        <p:grpSpPr>
          <a:xfrm>
            <a:off x="3838255" y="3284984"/>
            <a:ext cx="288032" cy="288032"/>
            <a:chOff x="4572000" y="2060848"/>
            <a:chExt cx="1224136" cy="1224136"/>
          </a:xfrm>
        </p:grpSpPr>
        <p:sp>
          <p:nvSpPr>
            <p:cNvPr id="36" name="Elipsa 35"/>
            <p:cNvSpPr/>
            <p:nvPr/>
          </p:nvSpPr>
          <p:spPr>
            <a:xfrm>
              <a:off x="4572000" y="2060848"/>
              <a:ext cx="1224136" cy="122413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Mínus 43"/>
            <p:cNvSpPr/>
            <p:nvPr/>
          </p:nvSpPr>
          <p:spPr>
            <a:xfrm>
              <a:off x="4572000" y="2132856"/>
              <a:ext cx="1224136" cy="1008112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3478215" y="4005064"/>
            <a:ext cx="288032" cy="288032"/>
            <a:chOff x="4572000" y="2060848"/>
            <a:chExt cx="1224136" cy="1224136"/>
          </a:xfrm>
        </p:grpSpPr>
        <p:sp>
          <p:nvSpPr>
            <p:cNvPr id="47" name="Elipsa 46"/>
            <p:cNvSpPr/>
            <p:nvPr/>
          </p:nvSpPr>
          <p:spPr>
            <a:xfrm>
              <a:off x="4572000" y="2060848"/>
              <a:ext cx="1224136" cy="122413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Mínus 47"/>
            <p:cNvSpPr/>
            <p:nvPr/>
          </p:nvSpPr>
          <p:spPr>
            <a:xfrm>
              <a:off x="4572000" y="2132856"/>
              <a:ext cx="1224136" cy="1008112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4198295" y="3789040"/>
            <a:ext cx="288032" cy="288032"/>
            <a:chOff x="4572000" y="2060848"/>
            <a:chExt cx="1224136" cy="1224136"/>
          </a:xfrm>
        </p:grpSpPr>
        <p:sp>
          <p:nvSpPr>
            <p:cNvPr id="50" name="Elipsa 49"/>
            <p:cNvSpPr/>
            <p:nvPr/>
          </p:nvSpPr>
          <p:spPr>
            <a:xfrm>
              <a:off x="4572000" y="2060848"/>
              <a:ext cx="1224136" cy="122413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Mínus 50"/>
            <p:cNvSpPr/>
            <p:nvPr/>
          </p:nvSpPr>
          <p:spPr>
            <a:xfrm>
              <a:off x="4572000" y="2132856"/>
              <a:ext cx="1224136" cy="1008112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4198295" y="4293096"/>
            <a:ext cx="288032" cy="288032"/>
            <a:chOff x="4572000" y="2060848"/>
            <a:chExt cx="1224136" cy="1224136"/>
          </a:xfrm>
        </p:grpSpPr>
        <p:sp>
          <p:nvSpPr>
            <p:cNvPr id="53" name="Elipsa 52"/>
            <p:cNvSpPr/>
            <p:nvPr/>
          </p:nvSpPr>
          <p:spPr>
            <a:xfrm>
              <a:off x="4572000" y="2060848"/>
              <a:ext cx="1224136" cy="122413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Mínus 53"/>
            <p:cNvSpPr/>
            <p:nvPr/>
          </p:nvSpPr>
          <p:spPr>
            <a:xfrm>
              <a:off x="4572000" y="2132856"/>
              <a:ext cx="1224136" cy="1008112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3622231" y="4653136"/>
            <a:ext cx="288032" cy="288032"/>
            <a:chOff x="4572000" y="2060848"/>
            <a:chExt cx="1224136" cy="1224136"/>
          </a:xfrm>
        </p:grpSpPr>
        <p:sp>
          <p:nvSpPr>
            <p:cNvPr id="56" name="Elipsa 55"/>
            <p:cNvSpPr/>
            <p:nvPr/>
          </p:nvSpPr>
          <p:spPr>
            <a:xfrm>
              <a:off x="4572000" y="2060848"/>
              <a:ext cx="1224136" cy="1224136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Mínus 56"/>
            <p:cNvSpPr/>
            <p:nvPr/>
          </p:nvSpPr>
          <p:spPr>
            <a:xfrm>
              <a:off x="4572000" y="2132856"/>
              <a:ext cx="1224136" cy="1008112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508104" y="4077072"/>
            <a:ext cx="288032" cy="288032"/>
            <a:chOff x="7308304" y="2060848"/>
            <a:chExt cx="288032" cy="288032"/>
          </a:xfrm>
        </p:grpSpPr>
        <p:sp>
          <p:nvSpPr>
            <p:cNvPr id="59" name="Elipsa 58"/>
            <p:cNvSpPr/>
            <p:nvPr/>
          </p:nvSpPr>
          <p:spPr>
            <a:xfrm>
              <a:off x="7308304" y="2060848"/>
              <a:ext cx="288032" cy="2880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Plus 59"/>
            <p:cNvSpPr/>
            <p:nvPr/>
          </p:nvSpPr>
          <p:spPr>
            <a:xfrm>
              <a:off x="7308304" y="2077791"/>
              <a:ext cx="288032" cy="271089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" name="Skupina 61"/>
          <p:cNvGrpSpPr/>
          <p:nvPr/>
        </p:nvGrpSpPr>
        <p:grpSpPr>
          <a:xfrm>
            <a:off x="6372200" y="4221088"/>
            <a:ext cx="288032" cy="288032"/>
            <a:chOff x="7308304" y="2060848"/>
            <a:chExt cx="288032" cy="288032"/>
          </a:xfrm>
        </p:grpSpPr>
        <p:sp>
          <p:nvSpPr>
            <p:cNvPr id="63" name="Elipsa 62"/>
            <p:cNvSpPr/>
            <p:nvPr/>
          </p:nvSpPr>
          <p:spPr>
            <a:xfrm>
              <a:off x="7308304" y="2060848"/>
              <a:ext cx="288032" cy="2880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Plus 63"/>
            <p:cNvSpPr/>
            <p:nvPr/>
          </p:nvSpPr>
          <p:spPr>
            <a:xfrm>
              <a:off x="7308304" y="2077791"/>
              <a:ext cx="288032" cy="271089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6012160" y="3789040"/>
            <a:ext cx="288032" cy="288032"/>
            <a:chOff x="7308304" y="2060848"/>
            <a:chExt cx="288032" cy="288032"/>
          </a:xfrm>
        </p:grpSpPr>
        <p:sp>
          <p:nvSpPr>
            <p:cNvPr id="66" name="Elipsa 65"/>
            <p:cNvSpPr/>
            <p:nvPr/>
          </p:nvSpPr>
          <p:spPr>
            <a:xfrm>
              <a:off x="7308304" y="2060848"/>
              <a:ext cx="288032" cy="2880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Plus 66"/>
            <p:cNvSpPr/>
            <p:nvPr/>
          </p:nvSpPr>
          <p:spPr>
            <a:xfrm>
              <a:off x="7308304" y="2077791"/>
              <a:ext cx="288032" cy="271089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5868144" y="4293096"/>
            <a:ext cx="288032" cy="288032"/>
            <a:chOff x="7308304" y="2060848"/>
            <a:chExt cx="288032" cy="288032"/>
          </a:xfrm>
        </p:grpSpPr>
        <p:sp>
          <p:nvSpPr>
            <p:cNvPr id="69" name="Elipsa 68"/>
            <p:cNvSpPr/>
            <p:nvPr/>
          </p:nvSpPr>
          <p:spPr>
            <a:xfrm>
              <a:off x="7308304" y="2060848"/>
              <a:ext cx="288032" cy="2880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Plus 69"/>
            <p:cNvSpPr/>
            <p:nvPr/>
          </p:nvSpPr>
          <p:spPr>
            <a:xfrm>
              <a:off x="7308304" y="2077791"/>
              <a:ext cx="288032" cy="271089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1" name="Skupina 70"/>
          <p:cNvGrpSpPr/>
          <p:nvPr/>
        </p:nvGrpSpPr>
        <p:grpSpPr>
          <a:xfrm>
            <a:off x="5580112" y="3573016"/>
            <a:ext cx="288032" cy="288032"/>
            <a:chOff x="7308304" y="2060848"/>
            <a:chExt cx="288032" cy="288032"/>
          </a:xfrm>
        </p:grpSpPr>
        <p:sp>
          <p:nvSpPr>
            <p:cNvPr id="72" name="Elipsa 71"/>
            <p:cNvSpPr/>
            <p:nvPr/>
          </p:nvSpPr>
          <p:spPr>
            <a:xfrm>
              <a:off x="7308304" y="2060848"/>
              <a:ext cx="288032" cy="2880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Plus 72"/>
            <p:cNvSpPr/>
            <p:nvPr/>
          </p:nvSpPr>
          <p:spPr>
            <a:xfrm>
              <a:off x="7308304" y="2077791"/>
              <a:ext cx="288032" cy="271089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4" name="Zaoblený obdélníkový popisek 73"/>
          <p:cNvSpPr/>
          <p:nvPr/>
        </p:nvSpPr>
        <p:spPr>
          <a:xfrm>
            <a:off x="251520" y="4373574"/>
            <a:ext cx="2808312" cy="2223777"/>
          </a:xfrm>
          <a:prstGeom prst="wedgeRoundRectCallout">
            <a:avLst>
              <a:gd name="adj1" fmla="val 63649"/>
              <a:gd name="adj2" fmla="val -4707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Na balónek se díky tření přenesly elektrony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z vlasů, balonek je nabitý záporně.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5" name="Zaoblený obdélníkový popisek 74"/>
          <p:cNvSpPr/>
          <p:nvPr/>
        </p:nvSpPr>
        <p:spPr>
          <a:xfrm>
            <a:off x="3995936" y="2060848"/>
            <a:ext cx="4896544" cy="1296144"/>
          </a:xfrm>
          <a:prstGeom prst="wedgeRoundRectCallout">
            <a:avLst>
              <a:gd name="adj1" fmla="val 3229"/>
              <a:gd name="adj2" fmla="val 7823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Atomům ve vlasech elektrony chybí, převládá v nich kladný náboj,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vlasy jsou nabité kladně.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Tlačítko akce: Vlastní 37">
            <a:hlinkClick r:id="rId4" highlightClick="1"/>
          </p:cNvPr>
          <p:cNvSpPr/>
          <p:nvPr/>
        </p:nvSpPr>
        <p:spPr>
          <a:xfrm>
            <a:off x="7020272" y="6021288"/>
            <a:ext cx="1872208" cy="576064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Vyzkoušej na simulaci.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náboj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ym typeface="Wingdings" pitchFamily="2" charset="2"/>
              </a:rPr>
              <a:t>Elektrický náboj může být kladný i záporný. Nejmenší možné velikosti elektrického náboje se říká elementární náboj (</a:t>
            </a:r>
            <a:r>
              <a:rPr lang="cs-CZ" sz="2400" b="1" i="1" dirty="0" smtClean="0">
                <a:sym typeface="Wingdings" pitchFamily="2" charset="2"/>
              </a:rPr>
              <a:t>e</a:t>
            </a:r>
            <a:r>
              <a:rPr lang="cs-CZ" sz="2400" b="1" dirty="0" smtClean="0">
                <a:sym typeface="Wingdings" pitchFamily="2" charset="2"/>
              </a:rPr>
              <a:t>). Náboj </a:t>
            </a:r>
            <a:r>
              <a:rPr lang="cs-CZ" sz="2400" b="1" i="1" dirty="0" smtClean="0">
                <a:sym typeface="Wingdings" pitchFamily="2" charset="2"/>
              </a:rPr>
              <a:t>e</a:t>
            </a:r>
            <a:r>
              <a:rPr lang="cs-CZ" sz="2400" b="1" dirty="0" smtClean="0">
                <a:sym typeface="Wingdings" pitchFamily="2" charset="2"/>
              </a:rPr>
              <a:t> má proton, náboj </a:t>
            </a:r>
            <a:r>
              <a:rPr lang="cs-CZ" sz="2400" b="1" i="1" dirty="0" smtClean="0">
                <a:sym typeface="Wingdings" pitchFamily="2" charset="2"/>
              </a:rPr>
              <a:t>–e</a:t>
            </a:r>
            <a:r>
              <a:rPr lang="cs-CZ" sz="2400" b="1" dirty="0" smtClean="0">
                <a:sym typeface="Wingdings" pitchFamily="2" charset="2"/>
              </a:rPr>
              <a:t> má elektron.</a:t>
            </a:r>
            <a:endParaRPr lang="cs-CZ" sz="2400" b="1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7452320" y="2828505"/>
            <a:ext cx="288032" cy="288032"/>
            <a:chOff x="7308304" y="2060848"/>
            <a:chExt cx="288032" cy="288032"/>
          </a:xfrm>
        </p:grpSpPr>
        <p:sp>
          <p:nvSpPr>
            <p:cNvPr id="63" name="Elipsa 62"/>
            <p:cNvSpPr/>
            <p:nvPr/>
          </p:nvSpPr>
          <p:spPr>
            <a:xfrm>
              <a:off x="7308304" y="2060848"/>
              <a:ext cx="288032" cy="28803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Plus 63"/>
            <p:cNvSpPr/>
            <p:nvPr/>
          </p:nvSpPr>
          <p:spPr>
            <a:xfrm>
              <a:off x="7308304" y="2077791"/>
              <a:ext cx="288032" cy="271089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4" name="Zaoblený obdélníkový popisek 73"/>
          <p:cNvSpPr/>
          <p:nvPr/>
        </p:nvSpPr>
        <p:spPr>
          <a:xfrm>
            <a:off x="251520" y="2477830"/>
            <a:ext cx="6378470" cy="1008112"/>
          </a:xfrm>
          <a:prstGeom prst="wedgeRoundRectCallout">
            <a:avLst>
              <a:gd name="adj1" fmla="val 59181"/>
              <a:gd name="adj2" fmla="val -1173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Elementární náboj je velmi malý: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 = 0,000 000 000 000 000 000 16 C = 1,6.10</a:t>
            </a:r>
            <a:r>
              <a:rPr lang="cs-CZ" sz="2400" b="1" baseline="30000" dirty="0" smtClean="0">
                <a:solidFill>
                  <a:schemeClr val="tx1"/>
                </a:solidFill>
              </a:rPr>
              <a:t>-19</a:t>
            </a:r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51520" y="3933056"/>
            <a:ext cx="637847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ym typeface="Wingdings" pitchFamily="2" charset="2"/>
              </a:rPr>
              <a:t>Kladné ionty mohou mít náboj e, 2e, 3e…</a:t>
            </a:r>
            <a:endParaRPr lang="cs-CZ" sz="24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51520" y="5029865"/>
            <a:ext cx="637847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ym typeface="Wingdings" pitchFamily="2" charset="2"/>
              </a:rPr>
              <a:t>Záporné ionty mohou mít náboj –e</a:t>
            </a:r>
            <a:r>
              <a:rPr lang="cs-CZ" sz="2400" b="1" dirty="0">
                <a:sym typeface="Wingdings" pitchFamily="2" charset="2"/>
              </a:rPr>
              <a:t>, </a:t>
            </a:r>
            <a:r>
              <a:rPr lang="cs-CZ" sz="2400" b="1" dirty="0" smtClean="0">
                <a:sym typeface="Wingdings" pitchFamily="2" charset="2"/>
              </a:rPr>
              <a:t>–2</a:t>
            </a:r>
            <a:r>
              <a:rPr lang="cs-CZ" sz="2400" b="1" dirty="0">
                <a:sym typeface="Wingdings" pitchFamily="2" charset="2"/>
              </a:rPr>
              <a:t>e, – 3e</a:t>
            </a:r>
            <a:r>
              <a:rPr lang="cs-CZ" sz="2400" b="1" dirty="0" smtClean="0">
                <a:sym typeface="Wingdings" pitchFamily="2" charset="2"/>
              </a:rPr>
              <a:t>…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2668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proud a jeho příčiny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Elektrický proud je uspořádaný pohyb nabitých částic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51520" y="1700808"/>
            <a:ext cx="8640960" cy="7560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Nabité částice jsou v každé látce (protony, elektrony). </a:t>
            </a:r>
          </a:p>
          <a:p>
            <a:r>
              <a:rPr lang="cs-CZ" sz="2400" b="1" dirty="0" smtClean="0"/>
              <a:t>Ne vždy se ale mohou pohybovat.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48610" y="2712626"/>
            <a:ext cx="4035357" cy="12204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Protony jsou pevně uzavřeny v atomovém jádře.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644008" y="2720845"/>
            <a:ext cx="4248472" cy="12122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E</a:t>
            </a:r>
            <a:r>
              <a:rPr lang="cs-CZ" sz="2400" b="1" dirty="0" smtClean="0"/>
              <a:t>lektrony jsou součástí obalu atomu, ze kterého je není snadné vytrhnout.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39984" y="4149080"/>
            <a:ext cx="8640960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Jen v některých látkách, hlavně v kovech, jsou některé elektrony volné – nejsou poutány k atomu a mohou se pohybovat po celém kovovém tělese.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239984" y="5517232"/>
            <a:ext cx="8640960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U roztoků, které obsahují ionty, se mohou pohybovat i kladné a záporné ionty, kterými pak může být tvořen elektrický proud.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446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proud a jeho příčiny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Nabité částice, které se mohou pohybovat, jsou v kovových vodičích elektrony, v kapalinách a plynech to mohou být i ionty.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1988840"/>
            <a:ext cx="864096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Co nabité částice ale uspořádaně rozpohybuje? </a:t>
            </a:r>
          </a:p>
          <a:p>
            <a:r>
              <a:rPr lang="cs-CZ" sz="2400" b="1" dirty="0" smtClean="0"/>
              <a:t>Co je příčinou elektrického proudu?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915816" y="2901448"/>
            <a:ext cx="5976664" cy="10316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U proudu vody to může být rozdíl nadmořských výšek – voda teče z kopce dolů</a:t>
            </a:r>
            <a:r>
              <a:rPr lang="cs-CZ" sz="2400" b="1" dirty="0" smtClean="0">
                <a:sym typeface="Wingdings" pitchFamily="2" charset="2"/>
              </a:rPr>
              <a:t>.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915816" y="4221088"/>
            <a:ext cx="597666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U elektrického proudu je nejčastější příčinou elektrické napětí.</a:t>
            </a:r>
          </a:p>
        </p:txBody>
      </p:sp>
      <p:pic>
        <p:nvPicPr>
          <p:cNvPr id="1037" name="Picture 13" descr="C:\Documents and Settings\tbobal\Local Settings\Temporary Internet Files\Content.IE5\YJ4VUGBA\MP9004007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44" y="2901447"/>
            <a:ext cx="2427848" cy="363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tbobal\Local Settings\Temporary Internet Files\Content.IE5\YJ4VUGBA\MC9002153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23839"/>
            <a:ext cx="977223" cy="111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Documents and Settings\tbobal\Local Settings\Temporary Internet Files\Content.IE5\FBMVBZYY\MC9003356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54257"/>
            <a:ext cx="1159150" cy="110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Volný tvar 5"/>
          <p:cNvSpPr/>
          <p:nvPr/>
        </p:nvSpPr>
        <p:spPr>
          <a:xfrm>
            <a:off x="5046453" y="5505827"/>
            <a:ext cx="1777041" cy="543464"/>
          </a:xfrm>
          <a:custGeom>
            <a:avLst/>
            <a:gdLst>
              <a:gd name="connsiteX0" fmla="*/ 0 w 1777041"/>
              <a:gd name="connsiteY0" fmla="*/ 103517 h 543464"/>
              <a:gd name="connsiteX1" fmla="*/ 120770 w 1777041"/>
              <a:gd name="connsiteY1" fmla="*/ 34506 h 543464"/>
              <a:gd name="connsiteX2" fmla="*/ 181155 w 1777041"/>
              <a:gd name="connsiteY2" fmla="*/ 8627 h 543464"/>
              <a:gd name="connsiteX3" fmla="*/ 465826 w 1777041"/>
              <a:gd name="connsiteY3" fmla="*/ 0 h 543464"/>
              <a:gd name="connsiteX4" fmla="*/ 750498 w 1777041"/>
              <a:gd name="connsiteY4" fmla="*/ 17253 h 543464"/>
              <a:gd name="connsiteX5" fmla="*/ 828136 w 1777041"/>
              <a:gd name="connsiteY5" fmla="*/ 34506 h 543464"/>
              <a:gd name="connsiteX6" fmla="*/ 905773 w 1777041"/>
              <a:gd name="connsiteY6" fmla="*/ 51759 h 543464"/>
              <a:gd name="connsiteX7" fmla="*/ 931653 w 1777041"/>
              <a:gd name="connsiteY7" fmla="*/ 60385 h 543464"/>
              <a:gd name="connsiteX8" fmla="*/ 1069675 w 1777041"/>
              <a:gd name="connsiteY8" fmla="*/ 77638 h 543464"/>
              <a:gd name="connsiteX9" fmla="*/ 1147313 w 1777041"/>
              <a:gd name="connsiteY9" fmla="*/ 94891 h 543464"/>
              <a:gd name="connsiteX10" fmla="*/ 1190445 w 1777041"/>
              <a:gd name="connsiteY10" fmla="*/ 103517 h 543464"/>
              <a:gd name="connsiteX11" fmla="*/ 1242204 w 1777041"/>
              <a:gd name="connsiteY11" fmla="*/ 129396 h 543464"/>
              <a:gd name="connsiteX12" fmla="*/ 1285336 w 1777041"/>
              <a:gd name="connsiteY12" fmla="*/ 155276 h 543464"/>
              <a:gd name="connsiteX13" fmla="*/ 1397479 w 1777041"/>
              <a:gd name="connsiteY13" fmla="*/ 215661 h 543464"/>
              <a:gd name="connsiteX14" fmla="*/ 1475117 w 1777041"/>
              <a:gd name="connsiteY14" fmla="*/ 276046 h 543464"/>
              <a:gd name="connsiteX15" fmla="*/ 1500996 w 1777041"/>
              <a:gd name="connsiteY15" fmla="*/ 293298 h 543464"/>
              <a:gd name="connsiteX16" fmla="*/ 1526875 w 1777041"/>
              <a:gd name="connsiteY16" fmla="*/ 319178 h 543464"/>
              <a:gd name="connsiteX17" fmla="*/ 1570007 w 1777041"/>
              <a:gd name="connsiteY17" fmla="*/ 345057 h 543464"/>
              <a:gd name="connsiteX18" fmla="*/ 1595887 w 1777041"/>
              <a:gd name="connsiteY18" fmla="*/ 362310 h 543464"/>
              <a:gd name="connsiteX19" fmla="*/ 1682151 w 1777041"/>
              <a:gd name="connsiteY19" fmla="*/ 422695 h 543464"/>
              <a:gd name="connsiteX20" fmla="*/ 1708030 w 1777041"/>
              <a:gd name="connsiteY20" fmla="*/ 431321 h 543464"/>
              <a:gd name="connsiteX21" fmla="*/ 1733909 w 1777041"/>
              <a:gd name="connsiteY21" fmla="*/ 457200 h 543464"/>
              <a:gd name="connsiteX22" fmla="*/ 1759789 w 1777041"/>
              <a:gd name="connsiteY22" fmla="*/ 474453 h 543464"/>
              <a:gd name="connsiteX23" fmla="*/ 1768415 w 1777041"/>
              <a:gd name="connsiteY23" fmla="*/ 526212 h 543464"/>
              <a:gd name="connsiteX24" fmla="*/ 1777041 w 1777041"/>
              <a:gd name="connsiteY24" fmla="*/ 543464 h 54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77041" h="543464">
                <a:moveTo>
                  <a:pt x="0" y="103517"/>
                </a:moveTo>
                <a:cubicBezTo>
                  <a:pt x="82739" y="70421"/>
                  <a:pt x="8698" y="103474"/>
                  <a:pt x="120770" y="34506"/>
                </a:cubicBezTo>
                <a:cubicBezTo>
                  <a:pt x="127904" y="30116"/>
                  <a:pt x="168182" y="9348"/>
                  <a:pt x="181155" y="8627"/>
                </a:cubicBezTo>
                <a:cubicBezTo>
                  <a:pt x="275943" y="3361"/>
                  <a:pt x="370936" y="2876"/>
                  <a:pt x="465826" y="0"/>
                </a:cubicBezTo>
                <a:lnTo>
                  <a:pt x="750498" y="17253"/>
                </a:lnTo>
                <a:cubicBezTo>
                  <a:pt x="769219" y="18731"/>
                  <a:pt x="808546" y="29985"/>
                  <a:pt x="828136" y="34506"/>
                </a:cubicBezTo>
                <a:cubicBezTo>
                  <a:pt x="853967" y="40467"/>
                  <a:pt x="880054" y="45329"/>
                  <a:pt x="905773" y="51759"/>
                </a:cubicBezTo>
                <a:cubicBezTo>
                  <a:pt x="914595" y="53964"/>
                  <a:pt x="922736" y="58602"/>
                  <a:pt x="931653" y="60385"/>
                </a:cubicBezTo>
                <a:cubicBezTo>
                  <a:pt x="974117" y="68878"/>
                  <a:pt x="1027789" y="71655"/>
                  <a:pt x="1069675" y="77638"/>
                </a:cubicBezTo>
                <a:cubicBezTo>
                  <a:pt x="1106113" y="82843"/>
                  <a:pt x="1113396" y="87354"/>
                  <a:pt x="1147313" y="94891"/>
                </a:cubicBezTo>
                <a:cubicBezTo>
                  <a:pt x="1161626" y="98072"/>
                  <a:pt x="1176068" y="100642"/>
                  <a:pt x="1190445" y="103517"/>
                </a:cubicBezTo>
                <a:cubicBezTo>
                  <a:pt x="1264614" y="152964"/>
                  <a:pt x="1170770" y="93679"/>
                  <a:pt x="1242204" y="129396"/>
                </a:cubicBezTo>
                <a:cubicBezTo>
                  <a:pt x="1257201" y="136894"/>
                  <a:pt x="1270573" y="147327"/>
                  <a:pt x="1285336" y="155276"/>
                </a:cubicBezTo>
                <a:cubicBezTo>
                  <a:pt x="1322741" y="175417"/>
                  <a:pt x="1362675" y="190801"/>
                  <a:pt x="1397479" y="215661"/>
                </a:cubicBezTo>
                <a:cubicBezTo>
                  <a:pt x="1424158" y="234717"/>
                  <a:pt x="1447837" y="257860"/>
                  <a:pt x="1475117" y="276046"/>
                </a:cubicBezTo>
                <a:cubicBezTo>
                  <a:pt x="1483743" y="281797"/>
                  <a:pt x="1493032" y="286661"/>
                  <a:pt x="1500996" y="293298"/>
                </a:cubicBezTo>
                <a:cubicBezTo>
                  <a:pt x="1510368" y="301108"/>
                  <a:pt x="1517115" y="311858"/>
                  <a:pt x="1526875" y="319178"/>
                </a:cubicBezTo>
                <a:cubicBezTo>
                  <a:pt x="1540288" y="329238"/>
                  <a:pt x="1555789" y="336171"/>
                  <a:pt x="1570007" y="345057"/>
                </a:cubicBezTo>
                <a:cubicBezTo>
                  <a:pt x="1578799" y="350552"/>
                  <a:pt x="1587450" y="356284"/>
                  <a:pt x="1595887" y="362310"/>
                </a:cubicBezTo>
                <a:cubicBezTo>
                  <a:pt x="1613112" y="374614"/>
                  <a:pt x="1667276" y="417737"/>
                  <a:pt x="1682151" y="422695"/>
                </a:cubicBezTo>
                <a:lnTo>
                  <a:pt x="1708030" y="431321"/>
                </a:lnTo>
                <a:cubicBezTo>
                  <a:pt x="1716656" y="439947"/>
                  <a:pt x="1724537" y="449390"/>
                  <a:pt x="1733909" y="457200"/>
                </a:cubicBezTo>
                <a:cubicBezTo>
                  <a:pt x="1741874" y="463837"/>
                  <a:pt x="1755152" y="465180"/>
                  <a:pt x="1759789" y="474453"/>
                </a:cubicBezTo>
                <a:cubicBezTo>
                  <a:pt x="1767611" y="490097"/>
                  <a:pt x="1764173" y="509243"/>
                  <a:pt x="1768415" y="526212"/>
                </a:cubicBezTo>
                <a:cubicBezTo>
                  <a:pt x="1769974" y="532449"/>
                  <a:pt x="1774166" y="537713"/>
                  <a:pt x="1777041" y="543464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4511615" y="6264952"/>
            <a:ext cx="2253027" cy="301739"/>
          </a:xfrm>
          <a:custGeom>
            <a:avLst/>
            <a:gdLst>
              <a:gd name="connsiteX0" fmla="*/ 0 w 2253027"/>
              <a:gd name="connsiteY0" fmla="*/ 146649 h 301739"/>
              <a:gd name="connsiteX1" fmla="*/ 17253 w 2253027"/>
              <a:gd name="connsiteY1" fmla="*/ 189781 h 301739"/>
              <a:gd name="connsiteX2" fmla="*/ 69011 w 2253027"/>
              <a:gd name="connsiteY2" fmla="*/ 215660 h 301739"/>
              <a:gd name="connsiteX3" fmla="*/ 241540 w 2253027"/>
              <a:gd name="connsiteY3" fmla="*/ 232913 h 301739"/>
              <a:gd name="connsiteX4" fmla="*/ 1457864 w 2253027"/>
              <a:gd name="connsiteY4" fmla="*/ 232913 h 301739"/>
              <a:gd name="connsiteX5" fmla="*/ 1509623 w 2253027"/>
              <a:gd name="connsiteY5" fmla="*/ 198407 h 301739"/>
              <a:gd name="connsiteX6" fmla="*/ 1561381 w 2253027"/>
              <a:gd name="connsiteY6" fmla="*/ 189781 h 301739"/>
              <a:gd name="connsiteX7" fmla="*/ 1915064 w 2253027"/>
              <a:gd name="connsiteY7" fmla="*/ 172528 h 301739"/>
              <a:gd name="connsiteX8" fmla="*/ 2001328 w 2253027"/>
              <a:gd name="connsiteY8" fmla="*/ 146649 h 301739"/>
              <a:gd name="connsiteX9" fmla="*/ 2053087 w 2253027"/>
              <a:gd name="connsiteY9" fmla="*/ 112143 h 301739"/>
              <a:gd name="connsiteX10" fmla="*/ 2078966 w 2253027"/>
              <a:gd name="connsiteY10" fmla="*/ 94890 h 301739"/>
              <a:gd name="connsiteX11" fmla="*/ 2104845 w 2253027"/>
              <a:gd name="connsiteY11" fmla="*/ 69011 h 301739"/>
              <a:gd name="connsiteX12" fmla="*/ 2130725 w 2253027"/>
              <a:gd name="connsiteY12" fmla="*/ 60385 h 301739"/>
              <a:gd name="connsiteX13" fmla="*/ 2156604 w 2253027"/>
              <a:gd name="connsiteY13" fmla="*/ 43132 h 301739"/>
              <a:gd name="connsiteX14" fmla="*/ 2251494 w 2253027"/>
              <a:gd name="connsiteY14" fmla="*/ 17253 h 301739"/>
              <a:gd name="connsiteX15" fmla="*/ 2251494 w 2253027"/>
              <a:gd name="connsiteY15" fmla="*/ 0 h 30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53027" h="301739">
                <a:moveTo>
                  <a:pt x="0" y="146649"/>
                </a:moveTo>
                <a:cubicBezTo>
                  <a:pt x="5751" y="161026"/>
                  <a:pt x="8253" y="177180"/>
                  <a:pt x="17253" y="189781"/>
                </a:cubicBezTo>
                <a:cubicBezTo>
                  <a:pt x="25310" y="201060"/>
                  <a:pt x="55563" y="213419"/>
                  <a:pt x="69011" y="215660"/>
                </a:cubicBezTo>
                <a:cubicBezTo>
                  <a:pt x="98147" y="220516"/>
                  <a:pt x="218381" y="230808"/>
                  <a:pt x="241540" y="232913"/>
                </a:cubicBezTo>
                <a:cubicBezTo>
                  <a:pt x="641830" y="366338"/>
                  <a:pt x="347877" y="271454"/>
                  <a:pt x="1457864" y="232913"/>
                </a:cubicBezTo>
                <a:cubicBezTo>
                  <a:pt x="1478587" y="232193"/>
                  <a:pt x="1490483" y="206382"/>
                  <a:pt x="1509623" y="198407"/>
                </a:cubicBezTo>
                <a:cubicBezTo>
                  <a:pt x="1525768" y="191680"/>
                  <a:pt x="1543986" y="191612"/>
                  <a:pt x="1561381" y="189781"/>
                </a:cubicBezTo>
                <a:cubicBezTo>
                  <a:pt x="1675417" y="177778"/>
                  <a:pt x="1804602" y="176473"/>
                  <a:pt x="1915064" y="172528"/>
                </a:cubicBezTo>
                <a:cubicBezTo>
                  <a:pt x="1988737" y="123412"/>
                  <a:pt x="1870126" y="197111"/>
                  <a:pt x="2001328" y="146649"/>
                </a:cubicBezTo>
                <a:cubicBezTo>
                  <a:pt x="2020681" y="139205"/>
                  <a:pt x="2035834" y="123645"/>
                  <a:pt x="2053087" y="112143"/>
                </a:cubicBezTo>
                <a:cubicBezTo>
                  <a:pt x="2061713" y="106392"/>
                  <a:pt x="2071635" y="102221"/>
                  <a:pt x="2078966" y="94890"/>
                </a:cubicBezTo>
                <a:cubicBezTo>
                  <a:pt x="2087592" y="86264"/>
                  <a:pt x="2094694" y="75778"/>
                  <a:pt x="2104845" y="69011"/>
                </a:cubicBezTo>
                <a:cubicBezTo>
                  <a:pt x="2112411" y="63967"/>
                  <a:pt x="2122098" y="63260"/>
                  <a:pt x="2130725" y="60385"/>
                </a:cubicBezTo>
                <a:cubicBezTo>
                  <a:pt x="2139351" y="54634"/>
                  <a:pt x="2146602" y="45860"/>
                  <a:pt x="2156604" y="43132"/>
                </a:cubicBezTo>
                <a:cubicBezTo>
                  <a:pt x="2183459" y="35808"/>
                  <a:pt x="2229779" y="46206"/>
                  <a:pt x="2251494" y="17253"/>
                </a:cubicBezTo>
                <a:cubicBezTo>
                  <a:pt x="2254945" y="12652"/>
                  <a:pt x="2251494" y="5751"/>
                  <a:pt x="2251494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86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Elektrický proud a jeho příčiny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4509120"/>
            <a:ext cx="8640960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Za směr elektrického proudu považujeme směr od kladného pólu </a:t>
            </a:r>
            <a:br>
              <a:rPr lang="cs-CZ" sz="2400" b="1" dirty="0" smtClean="0"/>
            </a:br>
            <a:r>
              <a:rPr lang="cs-CZ" sz="2400" b="1" dirty="0" smtClean="0"/>
              <a:t>k zápornému pólu zdroje. </a:t>
            </a:r>
            <a:br>
              <a:rPr lang="cs-CZ" sz="2400" b="1" dirty="0" smtClean="0"/>
            </a:br>
            <a:r>
              <a:rPr lang="cs-CZ" sz="2400" b="1" dirty="0" smtClean="0"/>
              <a:t>Nejčastější příčinou elektrického proudu je elektrické napětí. Elektrické napětí označujeme U, jeho jednotkou je volt (V).</a:t>
            </a:r>
            <a:endParaRPr lang="cs-CZ" sz="2400" b="1" dirty="0"/>
          </a:p>
        </p:txBody>
      </p:sp>
      <p:pic>
        <p:nvPicPr>
          <p:cNvPr id="5" name="Picture 14" descr="C:\Documents and Settings\tbobal\Local Settings\Temporary Internet Files\Content.IE5\YJ4VUGBA\MC9002153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389" y="2217050"/>
            <a:ext cx="977223" cy="111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7" descr="C:\Documents and Settings\tbobal\Local Settings\Temporary Internet Files\Content.IE5\FBMVBZYY\MC9003356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629" y="2047468"/>
            <a:ext cx="1159150" cy="110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olný tvar 6"/>
          <p:cNvSpPr/>
          <p:nvPr/>
        </p:nvSpPr>
        <p:spPr>
          <a:xfrm>
            <a:off x="4303874" y="2299038"/>
            <a:ext cx="1777041" cy="543464"/>
          </a:xfrm>
          <a:custGeom>
            <a:avLst/>
            <a:gdLst>
              <a:gd name="connsiteX0" fmla="*/ 0 w 1777041"/>
              <a:gd name="connsiteY0" fmla="*/ 103517 h 543464"/>
              <a:gd name="connsiteX1" fmla="*/ 120770 w 1777041"/>
              <a:gd name="connsiteY1" fmla="*/ 34506 h 543464"/>
              <a:gd name="connsiteX2" fmla="*/ 181155 w 1777041"/>
              <a:gd name="connsiteY2" fmla="*/ 8627 h 543464"/>
              <a:gd name="connsiteX3" fmla="*/ 465826 w 1777041"/>
              <a:gd name="connsiteY3" fmla="*/ 0 h 543464"/>
              <a:gd name="connsiteX4" fmla="*/ 750498 w 1777041"/>
              <a:gd name="connsiteY4" fmla="*/ 17253 h 543464"/>
              <a:gd name="connsiteX5" fmla="*/ 828136 w 1777041"/>
              <a:gd name="connsiteY5" fmla="*/ 34506 h 543464"/>
              <a:gd name="connsiteX6" fmla="*/ 905773 w 1777041"/>
              <a:gd name="connsiteY6" fmla="*/ 51759 h 543464"/>
              <a:gd name="connsiteX7" fmla="*/ 931653 w 1777041"/>
              <a:gd name="connsiteY7" fmla="*/ 60385 h 543464"/>
              <a:gd name="connsiteX8" fmla="*/ 1069675 w 1777041"/>
              <a:gd name="connsiteY8" fmla="*/ 77638 h 543464"/>
              <a:gd name="connsiteX9" fmla="*/ 1147313 w 1777041"/>
              <a:gd name="connsiteY9" fmla="*/ 94891 h 543464"/>
              <a:gd name="connsiteX10" fmla="*/ 1190445 w 1777041"/>
              <a:gd name="connsiteY10" fmla="*/ 103517 h 543464"/>
              <a:gd name="connsiteX11" fmla="*/ 1242204 w 1777041"/>
              <a:gd name="connsiteY11" fmla="*/ 129396 h 543464"/>
              <a:gd name="connsiteX12" fmla="*/ 1285336 w 1777041"/>
              <a:gd name="connsiteY12" fmla="*/ 155276 h 543464"/>
              <a:gd name="connsiteX13" fmla="*/ 1397479 w 1777041"/>
              <a:gd name="connsiteY13" fmla="*/ 215661 h 543464"/>
              <a:gd name="connsiteX14" fmla="*/ 1475117 w 1777041"/>
              <a:gd name="connsiteY14" fmla="*/ 276046 h 543464"/>
              <a:gd name="connsiteX15" fmla="*/ 1500996 w 1777041"/>
              <a:gd name="connsiteY15" fmla="*/ 293298 h 543464"/>
              <a:gd name="connsiteX16" fmla="*/ 1526875 w 1777041"/>
              <a:gd name="connsiteY16" fmla="*/ 319178 h 543464"/>
              <a:gd name="connsiteX17" fmla="*/ 1570007 w 1777041"/>
              <a:gd name="connsiteY17" fmla="*/ 345057 h 543464"/>
              <a:gd name="connsiteX18" fmla="*/ 1595887 w 1777041"/>
              <a:gd name="connsiteY18" fmla="*/ 362310 h 543464"/>
              <a:gd name="connsiteX19" fmla="*/ 1682151 w 1777041"/>
              <a:gd name="connsiteY19" fmla="*/ 422695 h 543464"/>
              <a:gd name="connsiteX20" fmla="*/ 1708030 w 1777041"/>
              <a:gd name="connsiteY20" fmla="*/ 431321 h 543464"/>
              <a:gd name="connsiteX21" fmla="*/ 1733909 w 1777041"/>
              <a:gd name="connsiteY21" fmla="*/ 457200 h 543464"/>
              <a:gd name="connsiteX22" fmla="*/ 1759789 w 1777041"/>
              <a:gd name="connsiteY22" fmla="*/ 474453 h 543464"/>
              <a:gd name="connsiteX23" fmla="*/ 1768415 w 1777041"/>
              <a:gd name="connsiteY23" fmla="*/ 526212 h 543464"/>
              <a:gd name="connsiteX24" fmla="*/ 1777041 w 1777041"/>
              <a:gd name="connsiteY24" fmla="*/ 543464 h 54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77041" h="543464">
                <a:moveTo>
                  <a:pt x="0" y="103517"/>
                </a:moveTo>
                <a:cubicBezTo>
                  <a:pt x="82739" y="70421"/>
                  <a:pt x="8698" y="103474"/>
                  <a:pt x="120770" y="34506"/>
                </a:cubicBezTo>
                <a:cubicBezTo>
                  <a:pt x="127904" y="30116"/>
                  <a:pt x="168182" y="9348"/>
                  <a:pt x="181155" y="8627"/>
                </a:cubicBezTo>
                <a:cubicBezTo>
                  <a:pt x="275943" y="3361"/>
                  <a:pt x="370936" y="2876"/>
                  <a:pt x="465826" y="0"/>
                </a:cubicBezTo>
                <a:lnTo>
                  <a:pt x="750498" y="17253"/>
                </a:lnTo>
                <a:cubicBezTo>
                  <a:pt x="769219" y="18731"/>
                  <a:pt x="808546" y="29985"/>
                  <a:pt x="828136" y="34506"/>
                </a:cubicBezTo>
                <a:cubicBezTo>
                  <a:pt x="853967" y="40467"/>
                  <a:pt x="880054" y="45329"/>
                  <a:pt x="905773" y="51759"/>
                </a:cubicBezTo>
                <a:cubicBezTo>
                  <a:pt x="914595" y="53964"/>
                  <a:pt x="922736" y="58602"/>
                  <a:pt x="931653" y="60385"/>
                </a:cubicBezTo>
                <a:cubicBezTo>
                  <a:pt x="974117" y="68878"/>
                  <a:pt x="1027789" y="71655"/>
                  <a:pt x="1069675" y="77638"/>
                </a:cubicBezTo>
                <a:cubicBezTo>
                  <a:pt x="1106113" y="82843"/>
                  <a:pt x="1113396" y="87354"/>
                  <a:pt x="1147313" y="94891"/>
                </a:cubicBezTo>
                <a:cubicBezTo>
                  <a:pt x="1161626" y="98072"/>
                  <a:pt x="1176068" y="100642"/>
                  <a:pt x="1190445" y="103517"/>
                </a:cubicBezTo>
                <a:cubicBezTo>
                  <a:pt x="1264614" y="152964"/>
                  <a:pt x="1170770" y="93679"/>
                  <a:pt x="1242204" y="129396"/>
                </a:cubicBezTo>
                <a:cubicBezTo>
                  <a:pt x="1257201" y="136894"/>
                  <a:pt x="1270573" y="147327"/>
                  <a:pt x="1285336" y="155276"/>
                </a:cubicBezTo>
                <a:cubicBezTo>
                  <a:pt x="1322741" y="175417"/>
                  <a:pt x="1362675" y="190801"/>
                  <a:pt x="1397479" y="215661"/>
                </a:cubicBezTo>
                <a:cubicBezTo>
                  <a:pt x="1424158" y="234717"/>
                  <a:pt x="1447837" y="257860"/>
                  <a:pt x="1475117" y="276046"/>
                </a:cubicBezTo>
                <a:cubicBezTo>
                  <a:pt x="1483743" y="281797"/>
                  <a:pt x="1493032" y="286661"/>
                  <a:pt x="1500996" y="293298"/>
                </a:cubicBezTo>
                <a:cubicBezTo>
                  <a:pt x="1510368" y="301108"/>
                  <a:pt x="1517115" y="311858"/>
                  <a:pt x="1526875" y="319178"/>
                </a:cubicBezTo>
                <a:cubicBezTo>
                  <a:pt x="1540288" y="329238"/>
                  <a:pt x="1555789" y="336171"/>
                  <a:pt x="1570007" y="345057"/>
                </a:cubicBezTo>
                <a:cubicBezTo>
                  <a:pt x="1578799" y="350552"/>
                  <a:pt x="1587450" y="356284"/>
                  <a:pt x="1595887" y="362310"/>
                </a:cubicBezTo>
                <a:cubicBezTo>
                  <a:pt x="1613112" y="374614"/>
                  <a:pt x="1667276" y="417737"/>
                  <a:pt x="1682151" y="422695"/>
                </a:cubicBezTo>
                <a:lnTo>
                  <a:pt x="1708030" y="431321"/>
                </a:lnTo>
                <a:cubicBezTo>
                  <a:pt x="1716656" y="439947"/>
                  <a:pt x="1724537" y="449390"/>
                  <a:pt x="1733909" y="457200"/>
                </a:cubicBezTo>
                <a:cubicBezTo>
                  <a:pt x="1741874" y="463837"/>
                  <a:pt x="1755152" y="465180"/>
                  <a:pt x="1759789" y="474453"/>
                </a:cubicBezTo>
                <a:cubicBezTo>
                  <a:pt x="1767611" y="490097"/>
                  <a:pt x="1764173" y="509243"/>
                  <a:pt x="1768415" y="526212"/>
                </a:cubicBezTo>
                <a:cubicBezTo>
                  <a:pt x="1769974" y="532449"/>
                  <a:pt x="1774166" y="537713"/>
                  <a:pt x="1777041" y="543464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769036" y="3058163"/>
            <a:ext cx="2253027" cy="301739"/>
          </a:xfrm>
          <a:custGeom>
            <a:avLst/>
            <a:gdLst>
              <a:gd name="connsiteX0" fmla="*/ 0 w 2253027"/>
              <a:gd name="connsiteY0" fmla="*/ 146649 h 301739"/>
              <a:gd name="connsiteX1" fmla="*/ 17253 w 2253027"/>
              <a:gd name="connsiteY1" fmla="*/ 189781 h 301739"/>
              <a:gd name="connsiteX2" fmla="*/ 69011 w 2253027"/>
              <a:gd name="connsiteY2" fmla="*/ 215660 h 301739"/>
              <a:gd name="connsiteX3" fmla="*/ 241540 w 2253027"/>
              <a:gd name="connsiteY3" fmla="*/ 232913 h 301739"/>
              <a:gd name="connsiteX4" fmla="*/ 1457864 w 2253027"/>
              <a:gd name="connsiteY4" fmla="*/ 232913 h 301739"/>
              <a:gd name="connsiteX5" fmla="*/ 1509623 w 2253027"/>
              <a:gd name="connsiteY5" fmla="*/ 198407 h 301739"/>
              <a:gd name="connsiteX6" fmla="*/ 1561381 w 2253027"/>
              <a:gd name="connsiteY6" fmla="*/ 189781 h 301739"/>
              <a:gd name="connsiteX7" fmla="*/ 1915064 w 2253027"/>
              <a:gd name="connsiteY7" fmla="*/ 172528 h 301739"/>
              <a:gd name="connsiteX8" fmla="*/ 2001328 w 2253027"/>
              <a:gd name="connsiteY8" fmla="*/ 146649 h 301739"/>
              <a:gd name="connsiteX9" fmla="*/ 2053087 w 2253027"/>
              <a:gd name="connsiteY9" fmla="*/ 112143 h 301739"/>
              <a:gd name="connsiteX10" fmla="*/ 2078966 w 2253027"/>
              <a:gd name="connsiteY10" fmla="*/ 94890 h 301739"/>
              <a:gd name="connsiteX11" fmla="*/ 2104845 w 2253027"/>
              <a:gd name="connsiteY11" fmla="*/ 69011 h 301739"/>
              <a:gd name="connsiteX12" fmla="*/ 2130725 w 2253027"/>
              <a:gd name="connsiteY12" fmla="*/ 60385 h 301739"/>
              <a:gd name="connsiteX13" fmla="*/ 2156604 w 2253027"/>
              <a:gd name="connsiteY13" fmla="*/ 43132 h 301739"/>
              <a:gd name="connsiteX14" fmla="*/ 2251494 w 2253027"/>
              <a:gd name="connsiteY14" fmla="*/ 17253 h 301739"/>
              <a:gd name="connsiteX15" fmla="*/ 2251494 w 2253027"/>
              <a:gd name="connsiteY15" fmla="*/ 0 h 30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53027" h="301739">
                <a:moveTo>
                  <a:pt x="0" y="146649"/>
                </a:moveTo>
                <a:cubicBezTo>
                  <a:pt x="5751" y="161026"/>
                  <a:pt x="8253" y="177180"/>
                  <a:pt x="17253" y="189781"/>
                </a:cubicBezTo>
                <a:cubicBezTo>
                  <a:pt x="25310" y="201060"/>
                  <a:pt x="55563" y="213419"/>
                  <a:pt x="69011" y="215660"/>
                </a:cubicBezTo>
                <a:cubicBezTo>
                  <a:pt x="98147" y="220516"/>
                  <a:pt x="218381" y="230808"/>
                  <a:pt x="241540" y="232913"/>
                </a:cubicBezTo>
                <a:cubicBezTo>
                  <a:pt x="641830" y="366338"/>
                  <a:pt x="347877" y="271454"/>
                  <a:pt x="1457864" y="232913"/>
                </a:cubicBezTo>
                <a:cubicBezTo>
                  <a:pt x="1478587" y="232193"/>
                  <a:pt x="1490483" y="206382"/>
                  <a:pt x="1509623" y="198407"/>
                </a:cubicBezTo>
                <a:cubicBezTo>
                  <a:pt x="1525768" y="191680"/>
                  <a:pt x="1543986" y="191612"/>
                  <a:pt x="1561381" y="189781"/>
                </a:cubicBezTo>
                <a:cubicBezTo>
                  <a:pt x="1675417" y="177778"/>
                  <a:pt x="1804602" y="176473"/>
                  <a:pt x="1915064" y="172528"/>
                </a:cubicBezTo>
                <a:cubicBezTo>
                  <a:pt x="1988737" y="123412"/>
                  <a:pt x="1870126" y="197111"/>
                  <a:pt x="2001328" y="146649"/>
                </a:cubicBezTo>
                <a:cubicBezTo>
                  <a:pt x="2020681" y="139205"/>
                  <a:pt x="2035834" y="123645"/>
                  <a:pt x="2053087" y="112143"/>
                </a:cubicBezTo>
                <a:cubicBezTo>
                  <a:pt x="2061713" y="106392"/>
                  <a:pt x="2071635" y="102221"/>
                  <a:pt x="2078966" y="94890"/>
                </a:cubicBezTo>
                <a:cubicBezTo>
                  <a:pt x="2087592" y="86264"/>
                  <a:pt x="2094694" y="75778"/>
                  <a:pt x="2104845" y="69011"/>
                </a:cubicBezTo>
                <a:cubicBezTo>
                  <a:pt x="2112411" y="63967"/>
                  <a:pt x="2122098" y="63260"/>
                  <a:pt x="2130725" y="60385"/>
                </a:cubicBezTo>
                <a:cubicBezTo>
                  <a:pt x="2139351" y="54634"/>
                  <a:pt x="2146602" y="45860"/>
                  <a:pt x="2156604" y="43132"/>
                </a:cubicBezTo>
                <a:cubicBezTo>
                  <a:pt x="2183459" y="35808"/>
                  <a:pt x="2229779" y="46206"/>
                  <a:pt x="2251494" y="17253"/>
                </a:cubicBezTo>
                <a:cubicBezTo>
                  <a:pt x="2254945" y="12652"/>
                  <a:pt x="2251494" y="5751"/>
                  <a:pt x="2251494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ový popisek 8"/>
          <p:cNvSpPr/>
          <p:nvPr/>
        </p:nvSpPr>
        <p:spPr>
          <a:xfrm>
            <a:off x="231633" y="3209032"/>
            <a:ext cx="3178295" cy="1147444"/>
          </a:xfrm>
          <a:prstGeom prst="wedgeRoundRectCallout">
            <a:avLst>
              <a:gd name="adj1" fmla="val 59235"/>
              <a:gd name="adj2" fmla="val -5402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Zde je přebytek elektronů – záporný pól zdroje napětí.</a:t>
            </a:r>
            <a:endParaRPr lang="cs-CZ" b="1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241576" y="1151594"/>
            <a:ext cx="3178295" cy="1147444"/>
          </a:xfrm>
          <a:prstGeom prst="wedgeRoundRectCallout">
            <a:avLst>
              <a:gd name="adj1" fmla="val 74163"/>
              <a:gd name="adj2" fmla="val 5122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Zde je nedostatek elektronů – kladný pól zdroje napětí.</a:t>
            </a:r>
            <a:endParaRPr lang="cs-CZ" b="1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5021184" y="1140634"/>
            <a:ext cx="3842971" cy="703736"/>
          </a:xfrm>
          <a:prstGeom prst="wedgeRoundRectCallout">
            <a:avLst>
              <a:gd name="adj1" fmla="val -38059"/>
              <a:gd name="adj2" fmla="val 1255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dirty="0" smtClean="0"/>
              <a:t>Ve vodiči se uspořádaně pohybují elektrony od – k +.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716016" y="3501008"/>
            <a:ext cx="413245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400" b="1" smtClean="0"/>
              <a:t>Dohodnutý</a:t>
            </a:r>
            <a:r>
              <a:rPr lang="cs-CZ" sz="2400" b="1" dirty="0" smtClean="0"/>
              <a:t> směr proudu je </a:t>
            </a:r>
            <a:r>
              <a:rPr lang="cs-CZ" sz="2400" b="1" smtClean="0"/>
              <a:t>ale opačný: </a:t>
            </a:r>
            <a:r>
              <a:rPr lang="cs-CZ" sz="2400" b="1" dirty="0" smtClean="0"/>
              <a:t>od + </a:t>
            </a:r>
            <a:r>
              <a:rPr lang="cs-CZ" sz="2400" b="1" dirty="0"/>
              <a:t>k </a:t>
            </a:r>
            <a:r>
              <a:rPr lang="cs-CZ" sz="2400" b="1" dirty="0" smtClean="0"/>
              <a:t>–.</a:t>
            </a:r>
            <a:endParaRPr lang="cs-CZ" b="1" dirty="0"/>
          </a:p>
        </p:txBody>
      </p:sp>
      <p:sp>
        <p:nvSpPr>
          <p:cNvPr id="13" name="Tlačítko akce: Vlastní 12">
            <a:hlinkClick r:id="rId4" highlightClick="1"/>
          </p:cNvPr>
          <p:cNvSpPr/>
          <p:nvPr/>
        </p:nvSpPr>
        <p:spPr>
          <a:xfrm>
            <a:off x="6156176" y="6381328"/>
            <a:ext cx="2736304" cy="288032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Vyzkoušej na simulaci.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1" grpId="0" animBg="1"/>
      <p:bldP spid="14" grpId="0" animBg="1"/>
      <p:bldP spid="15" grpId="0" animBg="1"/>
      <p:bldP spid="13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570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ELEKTRICKÝ PROUD</vt:lpstr>
      <vt:lpstr>Elektrický náboj</vt:lpstr>
      <vt:lpstr>Elektrický náboj</vt:lpstr>
      <vt:lpstr>Elektrický náboj</vt:lpstr>
      <vt:lpstr>Elektrický náboj</vt:lpstr>
      <vt:lpstr>Elektrický náboj</vt:lpstr>
      <vt:lpstr>Elektrický proud a jeho příčiny</vt:lpstr>
      <vt:lpstr>Elektrický proud a jeho příčiny</vt:lpstr>
      <vt:lpstr>Elektrický proud a jeho příčiny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Admin</cp:lastModifiedBy>
  <cp:revision>372</cp:revision>
  <dcterms:created xsi:type="dcterms:W3CDTF">2012-01-30T16:05:08Z</dcterms:created>
  <dcterms:modified xsi:type="dcterms:W3CDTF">2020-04-06T20:51:06Z</dcterms:modified>
</cp:coreProperties>
</file>