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59E-B0BB-400E-9585-9D78EFCF635B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9E2C-725A-4441-A80C-080863443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206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59E-B0BB-400E-9585-9D78EFCF635B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9E2C-725A-4441-A80C-080863443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068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59E-B0BB-400E-9585-9D78EFCF635B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9E2C-725A-4441-A80C-080863443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796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59E-B0BB-400E-9585-9D78EFCF635B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9E2C-725A-4441-A80C-080863443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448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59E-B0BB-400E-9585-9D78EFCF635B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9E2C-725A-4441-A80C-080863443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451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59E-B0BB-400E-9585-9D78EFCF635B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9E2C-725A-4441-A80C-080863443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2770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59E-B0BB-400E-9585-9D78EFCF635B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9E2C-725A-4441-A80C-080863443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08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59E-B0BB-400E-9585-9D78EFCF635B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9E2C-725A-4441-A80C-080863443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00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59E-B0BB-400E-9585-9D78EFCF635B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9E2C-725A-4441-A80C-080863443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0285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59E-B0BB-400E-9585-9D78EFCF635B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9E2C-725A-4441-A80C-080863443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184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2559E-B0BB-400E-9585-9D78EFCF635B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F9E2C-725A-4441-A80C-080863443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8452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2559E-B0BB-400E-9585-9D78EFCF635B}" type="datetimeFigureOut">
              <a:rPr lang="cs-CZ" smtClean="0"/>
              <a:t>29.03.2020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F9E2C-725A-4441-A80C-080863443F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99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olasnadhledem.cz/game/924" TargetMode="External"/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aminet.cz/ces/veta/prisudekj1.php" TargetMode="External"/><Relationship Id="rId4" Type="http://schemas.openxmlformats.org/officeDocument/2006/relationships/hyperlink" Target="https://www.skolasnadhledem.cz/game/43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imecesky.cz/psani-carek-veta-jednoducha-privlastek-volny-a-tesny-3-uroven/575" TargetMode="External"/><Relationship Id="rId2" Type="http://schemas.openxmlformats.org/officeDocument/2006/relationships/hyperlink" Target="mailto:dlouha@zsmecholupy.cz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zpravy.idnes.cz/privlastek-tesny-a-volny-0ho-/soutez_test.aspx?id=279" TargetMode="External"/><Relationship Id="rId4" Type="http://schemas.openxmlformats.org/officeDocument/2006/relationships/hyperlink" Target="https://www.umimecesky.cz/cviceni-carky-ve-vete-jednoduche-privlastek-pristave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dirty="0" smtClean="0"/>
              <a:t>Větné členy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Co ještě nevíme?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46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Přísudek – zápis do sešitu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96" y="764704"/>
            <a:ext cx="9108504" cy="6048672"/>
          </a:xfrm>
        </p:spPr>
        <p:txBody>
          <a:bodyPr>
            <a:normAutofit fontScale="925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Slovesný</a:t>
            </a:r>
            <a:r>
              <a:rPr lang="cs-CZ" dirty="0" smtClean="0"/>
              <a:t>          </a:t>
            </a:r>
            <a:r>
              <a:rPr lang="cs-CZ" sz="2800" dirty="0" smtClean="0"/>
              <a:t>jednoduchý (Petr </a:t>
            </a:r>
            <a:r>
              <a:rPr lang="cs-CZ" sz="2800" dirty="0" smtClean="0">
                <a:solidFill>
                  <a:srgbClr val="FF0000"/>
                </a:solidFill>
              </a:rPr>
              <a:t>zpívá</a:t>
            </a:r>
            <a:r>
              <a:rPr lang="cs-CZ" sz="2800" dirty="0" smtClean="0"/>
              <a:t>. Jana  </a:t>
            </a:r>
            <a:r>
              <a:rPr lang="cs-CZ" sz="2800" dirty="0" smtClean="0">
                <a:solidFill>
                  <a:srgbClr val="FF0000"/>
                </a:solidFill>
              </a:rPr>
              <a:t>se bojí</a:t>
            </a:r>
            <a:r>
              <a:rPr lang="cs-CZ" sz="2800" dirty="0" smtClean="0"/>
              <a:t>.)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          složený (Jan </a:t>
            </a:r>
            <a:r>
              <a:rPr lang="cs-CZ" sz="2800" dirty="0" smtClean="0">
                <a:solidFill>
                  <a:srgbClr val="FF0000"/>
                </a:solidFill>
              </a:rPr>
              <a:t>bude malovat</a:t>
            </a:r>
            <a:r>
              <a:rPr lang="cs-CZ" sz="2800" dirty="0" smtClean="0"/>
              <a:t>.)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Slovesný složený        </a:t>
            </a:r>
            <a:r>
              <a:rPr lang="cs-CZ" sz="2800" dirty="0" smtClean="0"/>
              <a:t>způsobové sloveso (moci, smět,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                        muset, chtít, mít) + infinitiv</a:t>
            </a:r>
          </a:p>
          <a:p>
            <a:pPr marL="0" indent="0">
              <a:buNone/>
            </a:pPr>
            <a:r>
              <a:rPr lang="cs-CZ" sz="2800" dirty="0" smtClean="0"/>
              <a:t>                                               (Eva </a:t>
            </a:r>
            <a:r>
              <a:rPr lang="cs-CZ" sz="2800" dirty="0" smtClean="0">
                <a:solidFill>
                  <a:srgbClr val="002060"/>
                </a:solidFill>
              </a:rPr>
              <a:t>mohla jet </a:t>
            </a:r>
            <a:r>
              <a:rPr lang="cs-CZ" sz="2800" dirty="0" smtClean="0"/>
              <a:t>na hory.)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                        fázové sloveso (začít, přestat,…)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                         + infinitiv slovesa (Ivo </a:t>
            </a:r>
            <a:r>
              <a:rPr lang="cs-CZ" sz="2800" dirty="0" smtClean="0">
                <a:solidFill>
                  <a:srgbClr val="002060"/>
                </a:solidFill>
              </a:rPr>
              <a:t>začal pít</a:t>
            </a:r>
            <a:r>
              <a:rPr lang="cs-CZ" sz="2800" dirty="0" smtClean="0"/>
              <a:t>.)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Jmenný se sponou </a:t>
            </a:r>
            <a:r>
              <a:rPr lang="cs-CZ" sz="2800" dirty="0" smtClean="0"/>
              <a:t>– tvořen sponou(=slovesa </a:t>
            </a:r>
            <a:r>
              <a:rPr lang="cs-CZ" sz="2800" dirty="0" err="1" smtClean="0"/>
              <a:t>být,stát</a:t>
            </a:r>
            <a:r>
              <a:rPr lang="cs-CZ" sz="2800" dirty="0" smtClean="0"/>
              <a:t> se)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                        + podstatným či přídavným jménem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                       Jídlo </a:t>
            </a:r>
            <a:r>
              <a:rPr lang="cs-CZ" sz="2800" dirty="0" smtClean="0">
                <a:solidFill>
                  <a:srgbClr val="00B050"/>
                </a:solidFill>
              </a:rPr>
              <a:t>bylo dobré</a:t>
            </a:r>
            <a:r>
              <a:rPr lang="cs-CZ" sz="2800" dirty="0" smtClean="0"/>
              <a:t>. Karel </a:t>
            </a:r>
            <a:r>
              <a:rPr lang="cs-CZ" sz="2800" dirty="0" smtClean="0">
                <a:solidFill>
                  <a:srgbClr val="00B050"/>
                </a:solidFill>
              </a:rPr>
              <a:t>se stal slavným</a:t>
            </a:r>
            <a:r>
              <a:rPr lang="cs-CZ" sz="2800" dirty="0" smtClean="0"/>
              <a:t>.</a:t>
            </a:r>
          </a:p>
          <a:p>
            <a:r>
              <a:rPr lang="cs-CZ" sz="3000" dirty="0" smtClean="0">
                <a:solidFill>
                  <a:srgbClr val="FFC000"/>
                </a:solidFill>
              </a:rPr>
              <a:t>Jmenný</a:t>
            </a:r>
            <a:r>
              <a:rPr lang="cs-CZ" sz="3000" dirty="0" smtClean="0"/>
              <a:t> – vyjádřen jménem (chybí spona)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</a:t>
            </a:r>
            <a:r>
              <a:rPr lang="cs-CZ" sz="3000" dirty="0" smtClean="0"/>
              <a:t>Sliby (jsou) </a:t>
            </a:r>
            <a:r>
              <a:rPr lang="cs-CZ" sz="3000" dirty="0" smtClean="0">
                <a:solidFill>
                  <a:srgbClr val="FFC000"/>
                </a:solidFill>
              </a:rPr>
              <a:t>chyby</a:t>
            </a:r>
            <a:r>
              <a:rPr lang="cs-CZ" sz="3000" dirty="0" smtClean="0"/>
              <a:t>.          </a:t>
            </a:r>
            <a:endParaRPr lang="cs-CZ" sz="3000" dirty="0"/>
          </a:p>
        </p:txBody>
      </p:sp>
      <p:cxnSp>
        <p:nvCxnSpPr>
          <p:cNvPr id="5" name="Přímá spojnice se šipkou 4"/>
          <p:cNvCxnSpPr/>
          <p:nvPr/>
        </p:nvCxnSpPr>
        <p:spPr>
          <a:xfrm>
            <a:off x="1907704" y="1062191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1907704" y="1052736"/>
            <a:ext cx="576064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059832" y="2060848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076781" y="2060848"/>
            <a:ext cx="487107" cy="14401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1812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Procvičuj 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536" y="620688"/>
            <a:ext cx="8568952" cy="504055"/>
          </a:xfrm>
        </p:spPr>
        <p:txBody>
          <a:bodyPr>
            <a:normAutofit/>
          </a:bodyPr>
          <a:lstStyle/>
          <a:p>
            <a:r>
              <a:rPr lang="cs-CZ" sz="2400" dirty="0" smtClean="0"/>
              <a:t>Rozliš přísudky </a:t>
            </a:r>
            <a:r>
              <a:rPr lang="cs-CZ" sz="2400" dirty="0" smtClean="0">
                <a:solidFill>
                  <a:srgbClr val="FF0000"/>
                </a:solidFill>
              </a:rPr>
              <a:t>slovesné</a:t>
            </a:r>
            <a:r>
              <a:rPr lang="cs-CZ" sz="2400" dirty="0" smtClean="0"/>
              <a:t>, </a:t>
            </a:r>
            <a:r>
              <a:rPr lang="cs-CZ" sz="2400" dirty="0" smtClean="0">
                <a:solidFill>
                  <a:srgbClr val="0070C0"/>
                </a:solidFill>
              </a:rPr>
              <a:t>slovesné složené</a:t>
            </a:r>
            <a:r>
              <a:rPr lang="cs-CZ" sz="2400" dirty="0" smtClean="0"/>
              <a:t>, </a:t>
            </a:r>
            <a:r>
              <a:rPr lang="cs-CZ" sz="2400" dirty="0" smtClean="0">
                <a:solidFill>
                  <a:srgbClr val="00B050"/>
                </a:solidFill>
              </a:rPr>
              <a:t>jmenné se sponou</a:t>
            </a:r>
            <a:r>
              <a:rPr lang="cs-CZ" sz="2400" dirty="0" smtClean="0"/>
              <a:t>:</a:t>
            </a:r>
            <a:endParaRPr lang="cs-CZ" sz="24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251520" y="1052736"/>
            <a:ext cx="8712968" cy="5616624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Nedávej mi to na stůl.</a:t>
            </a:r>
          </a:p>
          <a:p>
            <a:pPr marL="0" indent="0">
              <a:buNone/>
            </a:pPr>
            <a:r>
              <a:rPr lang="cs-CZ" sz="2400" dirty="0" smtClean="0"/>
              <a:t>Vilém se stal jeho pomocníkem.</a:t>
            </a:r>
          </a:p>
          <a:p>
            <a:pPr marL="0" indent="0">
              <a:buNone/>
            </a:pPr>
            <a:r>
              <a:rPr lang="cs-CZ" sz="2400" dirty="0" smtClean="0"/>
              <a:t>Odcestoval by do zahraničí, aby se zdokonalil v anglickém jazyce.</a:t>
            </a:r>
          </a:p>
          <a:p>
            <a:pPr marL="0" indent="0">
              <a:buNone/>
            </a:pPr>
            <a:r>
              <a:rPr lang="cs-CZ" sz="2400" dirty="0" smtClean="0"/>
              <a:t>Všichni stáli jako opatření.</a:t>
            </a:r>
          </a:p>
          <a:p>
            <a:pPr marL="0" indent="0">
              <a:buNone/>
            </a:pPr>
            <a:r>
              <a:rPr lang="cs-CZ" sz="2400" dirty="0" smtClean="0"/>
              <a:t>Pavel je velmi dobrým hokejistou.</a:t>
            </a:r>
          </a:p>
          <a:p>
            <a:pPr marL="0" indent="0">
              <a:buNone/>
            </a:pPr>
            <a:r>
              <a:rPr lang="cs-CZ" sz="2400" dirty="0" smtClean="0"/>
              <a:t>Přestal naříkat, když mu Pepa slíbil pomoc.</a:t>
            </a:r>
          </a:p>
          <a:p>
            <a:pPr marL="0" indent="0">
              <a:buNone/>
            </a:pPr>
            <a:r>
              <a:rPr lang="cs-CZ" sz="2400" dirty="0" smtClean="0"/>
              <a:t>Nikdo nesmí hlasovat proti.</a:t>
            </a:r>
          </a:p>
          <a:p>
            <a:pPr marL="0" indent="0">
              <a:buNone/>
            </a:pPr>
            <a:r>
              <a:rPr lang="cs-CZ" sz="2400" dirty="0" smtClean="0"/>
              <a:t>Pokojík je uklizen.</a:t>
            </a:r>
          </a:p>
          <a:p>
            <a:pPr marL="0" indent="0">
              <a:buNone/>
            </a:pPr>
            <a:r>
              <a:rPr lang="cs-CZ" sz="2400" dirty="0" smtClean="0"/>
              <a:t>Zuzka je nemocná a leží doma v posteli.</a:t>
            </a:r>
          </a:p>
          <a:p>
            <a:pPr marL="0" indent="0">
              <a:buNone/>
            </a:pPr>
            <a:r>
              <a:rPr lang="cs-CZ" sz="2400" dirty="0" smtClean="0"/>
              <a:t>Chtěl bych je navštívit. 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Nedávej</a:t>
            </a:r>
            <a:r>
              <a:rPr lang="cs-CZ" sz="2400" dirty="0" smtClean="0"/>
              <a:t> mi to na stůl.</a:t>
            </a:r>
          </a:p>
          <a:p>
            <a:pPr marL="0" indent="0">
              <a:buNone/>
            </a:pPr>
            <a:r>
              <a:rPr lang="cs-CZ" sz="2400" dirty="0" smtClean="0"/>
              <a:t>Vilém </a:t>
            </a:r>
            <a:r>
              <a:rPr lang="cs-CZ" sz="2400" dirty="0" smtClean="0">
                <a:solidFill>
                  <a:srgbClr val="00B050"/>
                </a:solidFill>
              </a:rPr>
              <a:t>se stal </a:t>
            </a:r>
            <a:r>
              <a:rPr lang="cs-CZ" sz="2400" dirty="0" smtClean="0"/>
              <a:t>jeho </a:t>
            </a:r>
            <a:r>
              <a:rPr lang="cs-CZ" sz="2400" dirty="0" smtClean="0">
                <a:solidFill>
                  <a:srgbClr val="00B050"/>
                </a:solidFill>
              </a:rPr>
              <a:t>pomocníkem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Odcestoval by </a:t>
            </a:r>
            <a:r>
              <a:rPr lang="cs-CZ" sz="2400" dirty="0" smtClean="0"/>
              <a:t>do zahraničí, </a:t>
            </a:r>
            <a:r>
              <a:rPr lang="cs-CZ" sz="2400" dirty="0" smtClean="0">
                <a:solidFill>
                  <a:srgbClr val="FF0000"/>
                </a:solidFill>
              </a:rPr>
              <a:t>aby se zdokonalil</a:t>
            </a:r>
            <a:r>
              <a:rPr lang="cs-CZ" sz="2400" dirty="0" smtClean="0"/>
              <a:t> v anglickém jazyce.</a:t>
            </a:r>
          </a:p>
          <a:p>
            <a:pPr marL="0" indent="0">
              <a:buNone/>
            </a:pPr>
            <a:r>
              <a:rPr lang="cs-CZ" sz="2400" dirty="0" smtClean="0"/>
              <a:t>Všichni </a:t>
            </a:r>
            <a:r>
              <a:rPr lang="cs-CZ" sz="2400" dirty="0" smtClean="0">
                <a:solidFill>
                  <a:srgbClr val="FF0000"/>
                </a:solidFill>
              </a:rPr>
              <a:t>stáli</a:t>
            </a:r>
            <a:r>
              <a:rPr lang="cs-CZ" sz="2400" dirty="0" smtClean="0"/>
              <a:t> jako opatření.</a:t>
            </a:r>
          </a:p>
          <a:p>
            <a:pPr marL="0" indent="0">
              <a:buNone/>
            </a:pPr>
            <a:r>
              <a:rPr lang="cs-CZ" sz="2400" dirty="0" smtClean="0"/>
              <a:t>Pavel </a:t>
            </a:r>
            <a:r>
              <a:rPr lang="cs-CZ" sz="2400" dirty="0" smtClean="0">
                <a:solidFill>
                  <a:srgbClr val="00B050"/>
                </a:solidFill>
              </a:rPr>
              <a:t>je</a:t>
            </a:r>
            <a:r>
              <a:rPr lang="cs-CZ" sz="2400" dirty="0" smtClean="0"/>
              <a:t> velmi dobrým </a:t>
            </a:r>
            <a:r>
              <a:rPr lang="cs-CZ" sz="2400" dirty="0" smtClean="0">
                <a:solidFill>
                  <a:srgbClr val="00B050"/>
                </a:solidFill>
              </a:rPr>
              <a:t>hokejistou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Přestal naříkat</a:t>
            </a:r>
            <a:r>
              <a:rPr lang="cs-CZ" sz="2400" dirty="0" smtClean="0"/>
              <a:t>, když mu Pepa </a:t>
            </a:r>
            <a:r>
              <a:rPr lang="cs-CZ" sz="2400" dirty="0" smtClean="0">
                <a:solidFill>
                  <a:srgbClr val="FF0000"/>
                </a:solidFill>
              </a:rPr>
              <a:t>slíbil</a:t>
            </a:r>
            <a:r>
              <a:rPr lang="cs-CZ" sz="2400" dirty="0" smtClean="0"/>
              <a:t> pomoc.</a:t>
            </a:r>
          </a:p>
          <a:p>
            <a:pPr marL="0" indent="0">
              <a:buNone/>
            </a:pPr>
            <a:r>
              <a:rPr lang="cs-CZ" sz="2400" dirty="0" smtClean="0"/>
              <a:t>Nikdo </a:t>
            </a:r>
            <a:r>
              <a:rPr lang="cs-CZ" sz="2400" dirty="0" smtClean="0">
                <a:solidFill>
                  <a:srgbClr val="0070C0"/>
                </a:solidFill>
              </a:rPr>
              <a:t>nesmí hlasovat </a:t>
            </a:r>
            <a:r>
              <a:rPr lang="cs-CZ" sz="2400" dirty="0" smtClean="0"/>
              <a:t>proti.</a:t>
            </a:r>
          </a:p>
          <a:p>
            <a:pPr marL="0" indent="0">
              <a:buNone/>
            </a:pPr>
            <a:r>
              <a:rPr lang="cs-CZ" sz="2400" dirty="0" smtClean="0"/>
              <a:t>Pokojík </a:t>
            </a:r>
            <a:r>
              <a:rPr lang="cs-CZ" sz="2400" dirty="0" smtClean="0">
                <a:solidFill>
                  <a:srgbClr val="FF0000"/>
                </a:solidFill>
              </a:rPr>
              <a:t>je uklizen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Zuzka </a:t>
            </a:r>
            <a:r>
              <a:rPr lang="cs-CZ" sz="2400" dirty="0" smtClean="0">
                <a:solidFill>
                  <a:srgbClr val="00B050"/>
                </a:solidFill>
              </a:rPr>
              <a:t>je nemocná </a:t>
            </a:r>
            <a:r>
              <a:rPr lang="cs-CZ" sz="2400" dirty="0" smtClean="0"/>
              <a:t>a </a:t>
            </a:r>
            <a:r>
              <a:rPr lang="cs-CZ" sz="2400" dirty="0" smtClean="0">
                <a:solidFill>
                  <a:srgbClr val="FF0000"/>
                </a:solidFill>
              </a:rPr>
              <a:t>leží</a:t>
            </a:r>
            <a:r>
              <a:rPr lang="cs-CZ" sz="2400" dirty="0" smtClean="0"/>
              <a:t> doma v posteli.</a:t>
            </a:r>
          </a:p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Chtěl bych </a:t>
            </a:r>
            <a:r>
              <a:rPr lang="cs-CZ" sz="2400" dirty="0" smtClean="0"/>
              <a:t>je </a:t>
            </a:r>
            <a:r>
              <a:rPr lang="cs-CZ" sz="2400" dirty="0" smtClean="0">
                <a:solidFill>
                  <a:srgbClr val="0070C0"/>
                </a:solidFill>
              </a:rPr>
              <a:t>navštívit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7532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64087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				</a:t>
            </a:r>
            <a:r>
              <a:rPr lang="cs-CZ" dirty="0" smtClean="0">
                <a:solidFill>
                  <a:srgbClr val="FF0000"/>
                </a:solidFill>
              </a:rPr>
              <a:t>Úkol</a:t>
            </a:r>
          </a:p>
          <a:p>
            <a:r>
              <a:rPr lang="cs-CZ" b="1" dirty="0" smtClean="0"/>
              <a:t>Pracovní sešit </a:t>
            </a:r>
            <a:r>
              <a:rPr lang="cs-CZ" dirty="0" smtClean="0"/>
              <a:t>48/9</a:t>
            </a:r>
          </a:p>
          <a:p>
            <a:r>
              <a:rPr lang="cs-CZ" b="1" dirty="0" smtClean="0"/>
              <a:t>Příloha 3 </a:t>
            </a:r>
            <a:r>
              <a:rPr lang="cs-CZ" dirty="0" smtClean="0"/>
              <a:t>Přísudek, přívlastek – stáhni a vypracuj do textu, pokud nemáš tuto možnost, přepiš a vypracuj na papír, text najdeš v učebnici str. 70/2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Vypracovaný úkol vyfoť a pošli na e-mail </a:t>
            </a:r>
            <a:r>
              <a:rPr lang="cs-CZ" b="1" dirty="0" smtClean="0">
                <a:hlinkClick r:id="rId2"/>
              </a:rPr>
              <a:t>dlouha@zsmecholupy.cz</a:t>
            </a:r>
            <a:r>
              <a:rPr lang="cs-CZ" b="1" dirty="0" smtClean="0"/>
              <a:t>     do 3. 4. 2020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Procvičovat můžeš na: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https://www.skolasnadhledem.cz/game/924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4"/>
              </a:rPr>
              <a:t>https://www.skolasnadhledem.cz/game/43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hlinkClick r:id="rId5"/>
              </a:rPr>
              <a:t>http://kaminet.cz/ces/veta/prisudekj1.php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07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Přívlastek – zápis do sešitu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052736"/>
            <a:ext cx="8856984" cy="5688632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Těsný</a:t>
            </a:r>
            <a:r>
              <a:rPr lang="cs-CZ" dirty="0" smtClean="0"/>
              <a:t> – vyjadřuje podstatnou vlastnost podstatného jména, které rozvíjí</a:t>
            </a:r>
          </a:p>
          <a:p>
            <a:pPr marL="0" indent="0">
              <a:buNone/>
            </a:pPr>
            <a:r>
              <a:rPr lang="cs-CZ" dirty="0" smtClean="0"/>
              <a:t>-nemůžeme ho z věty vypustit, protože by se změnil obsah sdělení</a:t>
            </a:r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Šel cestou </a:t>
            </a:r>
            <a:r>
              <a:rPr lang="cs-CZ" dirty="0" smtClean="0">
                <a:solidFill>
                  <a:srgbClr val="FF0000"/>
                </a:solidFill>
              </a:rPr>
              <a:t>stoupající do kopce</a:t>
            </a:r>
            <a:r>
              <a:rPr lang="cs-CZ" dirty="0" smtClean="0"/>
              <a:t>.</a:t>
            </a:r>
          </a:p>
          <a:p>
            <a:pPr marL="0" indent="0" algn="ctr">
              <a:buNone/>
            </a:pPr>
            <a:r>
              <a:rPr lang="cs-CZ" dirty="0" smtClean="0"/>
              <a:t>(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jakou cestou? </a:t>
            </a:r>
            <a:r>
              <a:rPr lang="cs-CZ" dirty="0" smtClean="0"/>
              <a:t>– stoupající do kopce = přívlastek)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Přívlastek nemůžu vypustit, protože nešel každou cestou, ale jen tou, která stoupala do kopce.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324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Přívlastek – zápis do sešitu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5832648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00B050"/>
                </a:solidFill>
              </a:rPr>
              <a:t>Volný</a:t>
            </a:r>
            <a:r>
              <a:rPr lang="cs-CZ" dirty="0" smtClean="0"/>
              <a:t> – vyjadřuje doplňující vlastnost podstatného jména, které rozvíjí</a:t>
            </a:r>
          </a:p>
          <a:p>
            <a:pPr marL="0" indent="0">
              <a:buNone/>
            </a:pPr>
            <a:r>
              <a:rPr lang="cs-CZ" dirty="0" smtClean="0"/>
              <a:t>-můžeme ho vypustit, nezmění se obsah sdělení</a:t>
            </a:r>
          </a:p>
          <a:p>
            <a:pPr marL="0" indent="0">
              <a:buNone/>
            </a:pPr>
            <a:r>
              <a:rPr lang="cs-CZ" dirty="0" smtClean="0"/>
              <a:t>-odděluje se ve větě čárkami</a:t>
            </a:r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Kulatý stůl</a:t>
            </a:r>
            <a:r>
              <a:rPr lang="cs-CZ" dirty="0" smtClean="0">
                <a:solidFill>
                  <a:srgbClr val="FF0000"/>
                </a:solidFill>
              </a:rPr>
              <a:t>,</a:t>
            </a:r>
            <a:r>
              <a:rPr lang="cs-CZ" dirty="0" smtClean="0"/>
              <a:t> </a:t>
            </a:r>
            <a:r>
              <a:rPr lang="cs-CZ" dirty="0" smtClean="0">
                <a:solidFill>
                  <a:srgbClr val="00B050"/>
                </a:solidFill>
              </a:rPr>
              <a:t>obklopený židlemi</a:t>
            </a:r>
            <a:r>
              <a:rPr lang="cs-CZ" dirty="0" smtClean="0">
                <a:solidFill>
                  <a:srgbClr val="FF0000"/>
                </a:solidFill>
              </a:rPr>
              <a:t>,</a:t>
            </a:r>
            <a:r>
              <a:rPr lang="cs-CZ" dirty="0" smtClean="0"/>
              <a:t> stál na verandě.</a:t>
            </a:r>
          </a:p>
          <a:p>
            <a:pPr marL="0" indent="0" algn="ctr">
              <a:buNone/>
            </a:pPr>
            <a:r>
              <a:rPr lang="cs-CZ" dirty="0" smtClean="0"/>
              <a:t>(</a:t>
            </a:r>
            <a:r>
              <a:rPr lang="cs-CZ" dirty="0" smtClean="0">
                <a:solidFill>
                  <a:schemeClr val="accent6">
                    <a:lumMod val="50000"/>
                  </a:schemeClr>
                </a:solidFill>
              </a:rPr>
              <a:t>jaký stůl? </a:t>
            </a:r>
            <a:r>
              <a:rPr lang="cs-CZ" dirty="0" smtClean="0"/>
              <a:t>– obklopený židlemi = přívlastek)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Přívlastek můžu vypustit, protože informace, že je obklopený židlemi, je navíc a bez ní není změněn smysl věty.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558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243408"/>
            <a:ext cx="8229600" cy="1143000"/>
          </a:xfrm>
        </p:spPr>
        <p:txBody>
          <a:bodyPr/>
          <a:lstStyle/>
          <a:p>
            <a:r>
              <a:rPr lang="cs-CZ" dirty="0" smtClean="0"/>
              <a:t>Procvičuj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07504" y="620688"/>
            <a:ext cx="8928992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>
                <a:solidFill>
                  <a:srgbClr val="0070C0"/>
                </a:solidFill>
              </a:rPr>
              <a:t>Ve větě rozliš přívlastky </a:t>
            </a:r>
            <a:r>
              <a:rPr lang="cs-CZ" sz="2400" dirty="0" smtClean="0">
                <a:solidFill>
                  <a:srgbClr val="FF0000"/>
                </a:solidFill>
              </a:rPr>
              <a:t>těsné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70C0"/>
                </a:solidFill>
              </a:rPr>
              <a:t>a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volné</a:t>
            </a:r>
            <a:r>
              <a:rPr lang="cs-CZ" sz="2400" dirty="0" smtClean="0">
                <a:solidFill>
                  <a:srgbClr val="0070C0"/>
                </a:solidFill>
              </a:rPr>
              <a:t>, doplň čárky na vhodná místa</a:t>
            </a:r>
            <a:r>
              <a:rPr lang="cs-CZ" sz="2400" dirty="0" smtClean="0"/>
              <a:t>:</a:t>
            </a:r>
          </a:p>
          <a:p>
            <a:pPr marL="0" indent="0">
              <a:buNone/>
            </a:pPr>
            <a:r>
              <a:rPr lang="cs-CZ" sz="2400" dirty="0" smtClean="0"/>
              <a:t>Chrpa modrák a mák vlčí jsou asi nejznámějšími květinami rostoucími na obilném poli.</a:t>
            </a:r>
          </a:p>
          <a:p>
            <a:pPr marL="0" indent="0">
              <a:buNone/>
            </a:pPr>
            <a:r>
              <a:rPr lang="cs-CZ" sz="2400" dirty="0" smtClean="0"/>
              <a:t>Chrpa modrák a mák vlčí jsou asi nejznámějšími květinami </a:t>
            </a:r>
            <a:r>
              <a:rPr lang="cs-CZ" sz="2400" dirty="0" smtClean="0">
                <a:solidFill>
                  <a:srgbClr val="FF0000"/>
                </a:solidFill>
              </a:rPr>
              <a:t>rostoucími na obilném poli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dirty="0" smtClean="0"/>
              <a:t>V zemědělství se všechny rostliny rostoucí vedle vysetých kulturních druhů nazývají plevelem.</a:t>
            </a:r>
          </a:p>
          <a:p>
            <a:pPr marL="0" indent="0">
              <a:buNone/>
            </a:pPr>
            <a:r>
              <a:rPr lang="cs-CZ" sz="2400" dirty="0" smtClean="0"/>
              <a:t>V zemědělství se všechny rostliny </a:t>
            </a:r>
            <a:r>
              <a:rPr lang="cs-CZ" sz="2400" dirty="0" smtClean="0">
                <a:solidFill>
                  <a:srgbClr val="FF0000"/>
                </a:solidFill>
              </a:rPr>
              <a:t>rostoucí vedle vysetých kulturních druhů</a:t>
            </a:r>
            <a:r>
              <a:rPr lang="cs-CZ" sz="2400" dirty="0" smtClean="0"/>
              <a:t> nazývají plevelem.</a:t>
            </a:r>
          </a:p>
          <a:p>
            <a:pPr marL="0" indent="0">
              <a:buNone/>
            </a:pPr>
            <a:r>
              <a:rPr lang="cs-CZ" sz="2400" dirty="0" smtClean="0"/>
              <a:t>Letní olympijské hry opakující se pravidelně po čtyřech letech přilákají vždy mnoho fanoušků.</a:t>
            </a:r>
          </a:p>
          <a:p>
            <a:pPr marL="0" indent="0">
              <a:buNone/>
            </a:pPr>
            <a:r>
              <a:rPr lang="cs-CZ" sz="2400" dirty="0" smtClean="0"/>
              <a:t>Letní olympijské hry</a:t>
            </a:r>
            <a:r>
              <a:rPr lang="cs-CZ" sz="2400" dirty="0" smtClean="0">
                <a:solidFill>
                  <a:srgbClr val="FF0000"/>
                </a:solidFill>
              </a:rPr>
              <a:t>,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opakující se pravidelně po čtyřech letech</a:t>
            </a:r>
            <a:r>
              <a:rPr lang="cs-CZ" sz="2400" dirty="0" smtClean="0">
                <a:solidFill>
                  <a:srgbClr val="FF0000"/>
                </a:solidFill>
              </a:rPr>
              <a:t>,</a:t>
            </a:r>
            <a:r>
              <a:rPr lang="cs-CZ" sz="2400" dirty="0" smtClean="0">
                <a:solidFill>
                  <a:srgbClr val="00B050"/>
                </a:solidFill>
              </a:rPr>
              <a:t> </a:t>
            </a:r>
            <a:r>
              <a:rPr lang="cs-CZ" sz="2400" dirty="0" smtClean="0"/>
              <a:t>přilákají vždy mnoho fanoušků.</a:t>
            </a:r>
          </a:p>
          <a:p>
            <a:pPr marL="0" indent="0">
              <a:buNone/>
            </a:pPr>
            <a:r>
              <a:rPr lang="cs-CZ" sz="2400" dirty="0" smtClean="0"/>
              <a:t>Kroupy bubnovaly do střechy volně připevněné ke stěně kurníku.</a:t>
            </a:r>
          </a:p>
          <a:p>
            <a:pPr marL="0" indent="0">
              <a:buNone/>
            </a:pPr>
            <a:r>
              <a:rPr lang="cs-CZ" sz="2400" dirty="0" smtClean="0"/>
              <a:t>Kroupy bubnovaly do střechy</a:t>
            </a:r>
            <a:r>
              <a:rPr lang="cs-CZ" sz="2400" dirty="0" smtClean="0">
                <a:solidFill>
                  <a:srgbClr val="FF0000"/>
                </a:solidFill>
              </a:rPr>
              <a:t>,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volně připevněné ke stěně kurníku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4155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/>
          <a:lstStyle/>
          <a:p>
            <a:r>
              <a:rPr lang="cs-CZ" dirty="0" smtClean="0"/>
              <a:t>Procvičuj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5976664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</a:rPr>
              <a:t>Ve větě rozliš přívlastky </a:t>
            </a:r>
            <a:r>
              <a:rPr lang="cs-CZ" sz="2400" dirty="0">
                <a:solidFill>
                  <a:srgbClr val="FF0000"/>
                </a:solidFill>
              </a:rPr>
              <a:t>těsné</a:t>
            </a:r>
            <a:r>
              <a:rPr lang="cs-CZ" sz="2400" dirty="0">
                <a:solidFill>
                  <a:prstClr val="black"/>
                </a:solidFill>
              </a:rPr>
              <a:t> </a:t>
            </a:r>
            <a:r>
              <a:rPr lang="cs-CZ" sz="2400" dirty="0">
                <a:solidFill>
                  <a:srgbClr val="0070C0"/>
                </a:solidFill>
              </a:rPr>
              <a:t>a</a:t>
            </a:r>
            <a:r>
              <a:rPr lang="cs-CZ" sz="2400" dirty="0">
                <a:solidFill>
                  <a:prstClr val="black"/>
                </a:solidFill>
              </a:rPr>
              <a:t> </a:t>
            </a:r>
            <a:r>
              <a:rPr lang="cs-CZ" sz="2400" dirty="0">
                <a:solidFill>
                  <a:srgbClr val="00B050"/>
                </a:solidFill>
              </a:rPr>
              <a:t>volné</a:t>
            </a:r>
            <a:r>
              <a:rPr lang="cs-CZ" sz="2400" dirty="0">
                <a:solidFill>
                  <a:srgbClr val="0070C0"/>
                </a:solidFill>
              </a:rPr>
              <a:t>, doplň čárky na vhodná </a:t>
            </a:r>
            <a:r>
              <a:rPr lang="cs-CZ" sz="2400" dirty="0" smtClean="0">
                <a:solidFill>
                  <a:srgbClr val="0070C0"/>
                </a:solidFill>
              </a:rPr>
              <a:t>místa:</a:t>
            </a:r>
          </a:p>
          <a:p>
            <a:pPr marL="0" indent="0">
              <a:buNone/>
            </a:pPr>
            <a:r>
              <a:rPr lang="cs-CZ" sz="2400" dirty="0" smtClean="0"/>
              <a:t>Dveře skřípající do tmy se otevřely.</a:t>
            </a:r>
          </a:p>
          <a:p>
            <a:pPr marL="0" indent="0">
              <a:buNone/>
            </a:pPr>
            <a:r>
              <a:rPr lang="cs-CZ" sz="2400" dirty="0" smtClean="0"/>
              <a:t>Dveře</a:t>
            </a:r>
            <a:r>
              <a:rPr lang="cs-CZ" sz="2400" dirty="0" smtClean="0">
                <a:solidFill>
                  <a:srgbClr val="FF0000"/>
                </a:solidFill>
              </a:rPr>
              <a:t>, </a:t>
            </a:r>
            <a:r>
              <a:rPr lang="cs-CZ" sz="2400" dirty="0" smtClean="0">
                <a:solidFill>
                  <a:srgbClr val="00B050"/>
                </a:solidFill>
              </a:rPr>
              <a:t>skřípající do tmy</a:t>
            </a:r>
            <a:r>
              <a:rPr lang="cs-CZ" sz="2400" dirty="0" smtClean="0">
                <a:solidFill>
                  <a:srgbClr val="FF0000"/>
                </a:solidFill>
              </a:rPr>
              <a:t>,</a:t>
            </a:r>
            <a:r>
              <a:rPr lang="cs-CZ" sz="2400" dirty="0" smtClean="0"/>
              <a:t> se otevřely.</a:t>
            </a:r>
          </a:p>
          <a:p>
            <a:pPr marL="0" indent="0">
              <a:buNone/>
            </a:pPr>
            <a:r>
              <a:rPr lang="cs-CZ" sz="2400" dirty="0" smtClean="0"/>
              <a:t>Auta přijíždějící na parkoviště musí mít parkovací kartu.</a:t>
            </a:r>
          </a:p>
          <a:p>
            <a:pPr marL="0" indent="0">
              <a:buNone/>
            </a:pPr>
            <a:r>
              <a:rPr lang="cs-CZ" sz="2400" dirty="0" smtClean="0"/>
              <a:t>Auta </a:t>
            </a:r>
            <a:r>
              <a:rPr lang="cs-CZ" sz="2400" dirty="0" smtClean="0">
                <a:solidFill>
                  <a:srgbClr val="FF0000"/>
                </a:solidFill>
              </a:rPr>
              <a:t>přijíždějící na parkoviště </a:t>
            </a:r>
            <a:r>
              <a:rPr lang="cs-CZ" sz="2400" dirty="0" smtClean="0"/>
              <a:t>musí mít parkovací kartu.</a:t>
            </a:r>
          </a:p>
          <a:p>
            <a:pPr marL="0" indent="0">
              <a:buNone/>
            </a:pPr>
            <a:r>
              <a:rPr lang="cs-CZ" sz="2400" dirty="0" smtClean="0"/>
              <a:t>Měsíc lesknoucí se na hladině jezera osvětloval noční krajinu.</a:t>
            </a:r>
          </a:p>
          <a:p>
            <a:pPr marL="0" indent="0">
              <a:buNone/>
            </a:pPr>
            <a:r>
              <a:rPr lang="cs-CZ" sz="2400" dirty="0" smtClean="0"/>
              <a:t>Měsíc</a:t>
            </a:r>
            <a:r>
              <a:rPr lang="cs-CZ" sz="2400" dirty="0" smtClean="0">
                <a:solidFill>
                  <a:srgbClr val="FF0000"/>
                </a:solidFill>
              </a:rPr>
              <a:t>,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lesknoucí se na hladině jezera</a:t>
            </a:r>
            <a:r>
              <a:rPr lang="cs-CZ" sz="2400" dirty="0" smtClean="0">
                <a:solidFill>
                  <a:srgbClr val="FF0000"/>
                </a:solidFill>
              </a:rPr>
              <a:t>,</a:t>
            </a:r>
            <a:r>
              <a:rPr lang="cs-CZ" sz="2400" dirty="0" smtClean="0"/>
              <a:t> osvětloval noční krajinu.</a:t>
            </a:r>
          </a:p>
          <a:p>
            <a:pPr marL="0" indent="0">
              <a:buNone/>
            </a:pPr>
            <a:r>
              <a:rPr lang="cs-CZ" sz="2400" dirty="0" smtClean="0"/>
              <a:t>Návštěvníci přicházející pravidelně do knihovny získají slevu.</a:t>
            </a:r>
          </a:p>
          <a:p>
            <a:pPr marL="0" indent="0">
              <a:buNone/>
            </a:pPr>
            <a:r>
              <a:rPr lang="cs-CZ" sz="2400" dirty="0" smtClean="0"/>
              <a:t>Návštěvníci </a:t>
            </a:r>
            <a:r>
              <a:rPr lang="cs-CZ" sz="2400" dirty="0" smtClean="0">
                <a:solidFill>
                  <a:srgbClr val="FF0000"/>
                </a:solidFill>
              </a:rPr>
              <a:t>přicházející pravidelně do knihovny </a:t>
            </a:r>
            <a:r>
              <a:rPr lang="cs-CZ" sz="2400" dirty="0" smtClean="0"/>
              <a:t>získají slevu.</a:t>
            </a:r>
          </a:p>
          <a:p>
            <a:pPr marL="0" indent="0">
              <a:buNone/>
            </a:pPr>
            <a:r>
              <a:rPr lang="cs-CZ" sz="2400" dirty="0" smtClean="0"/>
              <a:t>Auto stojící na okraji dálnice znamenalo překážku plynulého provozu.</a:t>
            </a:r>
          </a:p>
          <a:p>
            <a:pPr marL="0" lvl="0" indent="0">
              <a:buNone/>
            </a:pPr>
            <a:r>
              <a:rPr lang="cs-CZ" sz="2400" dirty="0">
                <a:solidFill>
                  <a:prstClr val="black"/>
                </a:solidFill>
              </a:rPr>
              <a:t>Auto </a:t>
            </a:r>
            <a:r>
              <a:rPr lang="cs-CZ" sz="2400" dirty="0">
                <a:solidFill>
                  <a:srgbClr val="FF0000"/>
                </a:solidFill>
              </a:rPr>
              <a:t>stojící na okraji dálnice </a:t>
            </a:r>
            <a:r>
              <a:rPr lang="cs-CZ" sz="2400" dirty="0">
                <a:solidFill>
                  <a:prstClr val="black"/>
                </a:solidFill>
              </a:rPr>
              <a:t>znamenalo překážku plynulého provozu.</a:t>
            </a:r>
          </a:p>
          <a:p>
            <a:pPr marL="0" indent="0">
              <a:buNone/>
            </a:pPr>
            <a:r>
              <a:rPr lang="cs-CZ" sz="2400" dirty="0" smtClean="0"/>
              <a:t>Čápi trávící zimu v teplých krajích se každoročně navracejí k nám.</a:t>
            </a:r>
          </a:p>
          <a:p>
            <a:pPr marL="0" indent="0">
              <a:buNone/>
            </a:pPr>
            <a:r>
              <a:rPr lang="cs-CZ" sz="2400" dirty="0" smtClean="0"/>
              <a:t>Čápi</a:t>
            </a:r>
            <a:r>
              <a:rPr lang="cs-CZ" sz="2400" dirty="0" smtClean="0">
                <a:solidFill>
                  <a:srgbClr val="FF0000"/>
                </a:solidFill>
              </a:rPr>
              <a:t>,</a:t>
            </a:r>
            <a:r>
              <a:rPr lang="cs-CZ" sz="2400" dirty="0" smtClean="0"/>
              <a:t> </a:t>
            </a:r>
            <a:r>
              <a:rPr lang="cs-CZ" sz="2400" dirty="0" smtClean="0">
                <a:solidFill>
                  <a:srgbClr val="00B050"/>
                </a:solidFill>
              </a:rPr>
              <a:t>trávící zimu v teplých krajích</a:t>
            </a:r>
            <a:r>
              <a:rPr lang="cs-CZ" sz="2400" dirty="0" smtClean="0">
                <a:solidFill>
                  <a:srgbClr val="FF0000"/>
                </a:solidFill>
              </a:rPr>
              <a:t>,</a:t>
            </a:r>
            <a:r>
              <a:rPr lang="cs-CZ" sz="2400" dirty="0" smtClean="0"/>
              <a:t> se každoročně navracejí k nám.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47714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Úkol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976664"/>
          </a:xfrm>
        </p:spPr>
        <p:txBody>
          <a:bodyPr>
            <a:normAutofit/>
          </a:bodyPr>
          <a:lstStyle/>
          <a:p>
            <a:r>
              <a:rPr lang="cs-CZ" b="1" dirty="0" smtClean="0"/>
              <a:t>Příloha 3 </a:t>
            </a:r>
            <a:r>
              <a:rPr lang="cs-CZ" dirty="0" smtClean="0"/>
              <a:t>Přísudek, přívlastek – stáhni, doplň do textu, pokud nemáš tuto možnost, přepiš na papír – zadání najdeš v učebnici str. 72/1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Splněný úkol oskenuj nebo vyfoť a pošli na e-mail: </a:t>
            </a:r>
            <a:r>
              <a:rPr lang="cs-CZ" b="1" dirty="0" smtClean="0">
                <a:hlinkClick r:id="rId2"/>
              </a:rPr>
              <a:t>dlouha@zsmecholupy.cz</a:t>
            </a:r>
            <a:r>
              <a:rPr lang="cs-CZ" b="1" dirty="0" smtClean="0"/>
              <a:t>  do 3.4.2020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Procvičovat můžeš na: </a:t>
            </a:r>
          </a:p>
          <a:p>
            <a:pPr marL="0" indent="0">
              <a:buNone/>
            </a:pPr>
            <a:r>
              <a:rPr lang="cs-CZ" sz="2000" dirty="0" smtClean="0">
                <a:hlinkClick r:id="rId3"/>
              </a:rPr>
              <a:t>https://www.umimecesky.cz/psani-carek-veta-jednoducha-privlastek-volny-a-tesny-3-uroven/575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>
                <a:hlinkClick r:id="rId4"/>
              </a:rPr>
              <a:t>h</a:t>
            </a:r>
            <a:r>
              <a:rPr lang="cs-CZ" sz="2000" dirty="0" smtClean="0">
                <a:hlinkClick r:id="rId4"/>
              </a:rPr>
              <a:t>ttps://www.umimecesky.cz/cviceni-carky-ve-vete-jednoduche-privlastek-pristavek</a:t>
            </a: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>
                <a:hlinkClick r:id="rId5"/>
              </a:rPr>
              <a:t>https://zpravy.idnes.cz/privlastek-tesny-a-volny-0ho-/soutez_test.aspx?id=279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5650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704</Words>
  <Application>Microsoft Office PowerPoint</Application>
  <PresentationFormat>Předvádění na obrazovce 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Větné členy</vt:lpstr>
      <vt:lpstr>Přísudek – zápis do sešitu</vt:lpstr>
      <vt:lpstr>Procvičuj </vt:lpstr>
      <vt:lpstr>Prezentace aplikace PowerPoint</vt:lpstr>
      <vt:lpstr>Přívlastek – zápis do sešitu</vt:lpstr>
      <vt:lpstr>Přívlastek – zápis do sešitu</vt:lpstr>
      <vt:lpstr>Procvičuj</vt:lpstr>
      <vt:lpstr>Procvičuj</vt:lpstr>
      <vt:lpstr>Úkol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Větné členy</dc:title>
  <dc:creator>dlouh</dc:creator>
  <cp:lastModifiedBy>dlouh</cp:lastModifiedBy>
  <cp:revision>18</cp:revision>
  <dcterms:created xsi:type="dcterms:W3CDTF">2020-03-29T14:05:44Z</dcterms:created>
  <dcterms:modified xsi:type="dcterms:W3CDTF">2020-03-29T18:16:09Z</dcterms:modified>
</cp:coreProperties>
</file>