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04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4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31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90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7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31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9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09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13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43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66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8289-BAB7-4D9D-A6AA-C213C231DC02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857A6-8A5D-41DF-A57D-DD2A2074F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25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asnadhledem.cz/game/355" TargetMode="External"/><Relationship Id="rId7" Type="http://schemas.openxmlformats.org/officeDocument/2006/relationships/hyperlink" Target="https://www.skolasnadhledem.cz/game/927" TargetMode="External"/><Relationship Id="rId2" Type="http://schemas.openxmlformats.org/officeDocument/2006/relationships/hyperlink" Target="https://www.skolasnadhledem.cz/game/33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kolasnadhledem.cz/game/659" TargetMode="External"/><Relationship Id="rId5" Type="http://schemas.openxmlformats.org/officeDocument/2006/relationships/hyperlink" Target="https://www.skolasnadhledem.cz/game/856" TargetMode="External"/><Relationship Id="rId4" Type="http://schemas.openxmlformats.org/officeDocument/2006/relationships/hyperlink" Target="https://www.skolasnadhledem.cz/game/602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cs-CZ" dirty="0" smtClean="0"/>
              <a:t>Věty hlavní a vedlejší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Co nám pořád nejde?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2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Rozlišení věty hlavní a vedlejší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Věta hlavní (VH)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- v </a:t>
            </a:r>
            <a:r>
              <a:rPr lang="cs-CZ" dirty="0"/>
              <a:t>souvětí musí být vždy </a:t>
            </a:r>
            <a:r>
              <a:rPr lang="cs-CZ" b="1" dirty="0"/>
              <a:t>alespoň</a:t>
            </a:r>
            <a:r>
              <a:rPr lang="cs-CZ" dirty="0"/>
              <a:t> jedna.</a:t>
            </a:r>
          </a:p>
          <a:p>
            <a:pPr marL="0" indent="0">
              <a:buNone/>
            </a:pPr>
            <a:r>
              <a:rPr lang="cs-CZ" dirty="0" smtClean="0"/>
              <a:t>- gramaticky </a:t>
            </a:r>
            <a:r>
              <a:rPr lang="cs-CZ" dirty="0"/>
              <a:t>nezávisí na jiné větě, mohla by klidně fungovat i samostatně mimo souvětí jako věta jednoduchá.</a:t>
            </a:r>
          </a:p>
          <a:p>
            <a:pPr marL="457200" lvl="1" indent="0">
              <a:buNone/>
            </a:pPr>
            <a:r>
              <a:rPr lang="cs-CZ" dirty="0"/>
              <a:t>Př.: </a:t>
            </a:r>
            <a:r>
              <a:rPr lang="cs-CZ" b="1" i="1" dirty="0"/>
              <a:t>Bála se (VH1)</a:t>
            </a:r>
            <a:r>
              <a:rPr lang="cs-CZ" i="1" dirty="0"/>
              <a:t> a </a:t>
            </a:r>
            <a:r>
              <a:rPr lang="cs-CZ" b="1" i="1" dirty="0"/>
              <a:t>doufala (VH2)</a:t>
            </a:r>
            <a:r>
              <a:rPr lang="cs-CZ" i="1" dirty="0"/>
              <a:t>, že ten zlý sen brzy skončí (VV).</a:t>
            </a:r>
            <a:r>
              <a:rPr lang="cs-CZ" dirty="0"/>
              <a:t> → Bála se. Doufala, že ten zlý sen brzy skončí.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nelze </a:t>
            </a:r>
            <a:r>
              <a:rPr lang="cs-CZ" dirty="0"/>
              <a:t>se na ni nijak zeptat (naopak se pomocí věty hlavní ptáme na větu vedlejší).</a:t>
            </a:r>
          </a:p>
          <a:p>
            <a:pPr marL="457200" lvl="1" indent="0">
              <a:buNone/>
            </a:pPr>
            <a:r>
              <a:rPr lang="cs-CZ" dirty="0"/>
              <a:t>Př.: </a:t>
            </a:r>
            <a:r>
              <a:rPr lang="cs-CZ" i="1" dirty="0"/>
              <a:t>Když bude pršet (VV), </a:t>
            </a:r>
            <a:r>
              <a:rPr lang="cs-CZ" b="1" i="1" dirty="0"/>
              <a:t>nepůjdeme </a:t>
            </a:r>
            <a:r>
              <a:rPr lang="cs-CZ" b="1" i="1" dirty="0" smtClean="0"/>
              <a:t>na výlet</a:t>
            </a:r>
            <a:r>
              <a:rPr lang="cs-CZ" i="1" dirty="0"/>
              <a:t> (VH).</a:t>
            </a:r>
            <a:r>
              <a:rPr lang="cs-CZ" dirty="0"/>
              <a:t> </a:t>
            </a:r>
            <a:r>
              <a:rPr lang="cs-CZ" dirty="0" smtClean="0"/>
              <a:t>  </a:t>
            </a:r>
          </a:p>
          <a:p>
            <a:pPr marL="457200" lvl="1" indent="0">
              <a:buNone/>
            </a:pPr>
            <a:r>
              <a:rPr lang="cs-CZ" dirty="0" smtClean="0"/>
              <a:t>Kdy</a:t>
            </a:r>
            <a:r>
              <a:rPr lang="cs-CZ" dirty="0"/>
              <a:t> </a:t>
            </a:r>
            <a:r>
              <a:rPr lang="cs-CZ" b="1" dirty="0"/>
              <a:t>nepůjdeme na výlet</a:t>
            </a:r>
            <a:r>
              <a:rPr lang="cs-CZ" dirty="0"/>
              <a:t>? Když bude pršet (VV).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9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0815"/>
            <a:ext cx="8229600" cy="562074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Jak postupovat?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856984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i="1" dirty="0" smtClean="0"/>
              <a:t>Dárky, které udělají největší radost, nestojí většinou mnoho peněz, ale často stojí mnoho práce, protože bývají vyrobené ručně. </a:t>
            </a:r>
          </a:p>
          <a:p>
            <a:pPr marL="514350" indent="-514350">
              <a:buAutoNum type="arabicParenR"/>
            </a:pPr>
            <a:r>
              <a:rPr lang="cs-CZ" sz="2000" dirty="0" smtClean="0">
                <a:solidFill>
                  <a:srgbClr val="C00000"/>
                </a:solidFill>
              </a:rPr>
              <a:t>Zjistím počet vět v souvětí </a:t>
            </a:r>
            <a:r>
              <a:rPr lang="cs-CZ" sz="2000" dirty="0" smtClean="0"/>
              <a:t>– musím spočítat přísudky = slovesa (počet přísudků = počet vět)</a:t>
            </a:r>
          </a:p>
          <a:p>
            <a:pPr marL="0" indent="0">
              <a:buNone/>
            </a:pPr>
            <a:r>
              <a:rPr lang="cs-CZ" sz="2000" dirty="0" smtClean="0"/>
              <a:t>4 přísudky = 4 věty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>
                <a:solidFill>
                  <a:srgbClr val="C00000"/>
                </a:solidFill>
              </a:rPr>
              <a:t>2)  Zamyslím se, kterou větou se ptám a kterou  odpovídám</a:t>
            </a:r>
          </a:p>
          <a:p>
            <a:pPr marL="0" indent="0">
              <a:buNone/>
            </a:pPr>
            <a:r>
              <a:rPr lang="cs-CZ" sz="2000" dirty="0" smtClean="0"/>
              <a:t>Jaké </a:t>
            </a:r>
            <a:r>
              <a:rPr lang="cs-CZ" sz="2000" b="1" dirty="0" smtClean="0"/>
              <a:t>dárky</a:t>
            </a:r>
            <a:r>
              <a:rPr lang="cs-CZ" sz="2000" dirty="0" smtClean="0"/>
              <a:t> </a:t>
            </a:r>
            <a:r>
              <a:rPr lang="cs-CZ" sz="2000" b="1" dirty="0" smtClean="0"/>
              <a:t>nestojí většinou mnoho peněz</a:t>
            </a:r>
            <a:r>
              <a:rPr lang="cs-CZ" sz="2000" dirty="0" smtClean="0"/>
              <a:t>? = VH</a:t>
            </a:r>
          </a:p>
          <a:p>
            <a:pPr marL="0" indent="0">
              <a:buNone/>
            </a:pPr>
            <a:r>
              <a:rPr lang="cs-CZ" sz="2000" dirty="0" smtClean="0"/>
              <a:t>Proč </a:t>
            </a:r>
            <a:r>
              <a:rPr lang="cs-CZ" sz="2000" b="1" dirty="0" smtClean="0"/>
              <a:t>často stojí mnoho práce</a:t>
            </a:r>
            <a:r>
              <a:rPr lang="cs-CZ" sz="2000" dirty="0" smtClean="0"/>
              <a:t>? = VH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3) </a:t>
            </a:r>
            <a:r>
              <a:rPr lang="cs-CZ" sz="2000" b="1" u="sng" dirty="0" smtClean="0"/>
              <a:t>Věta, kterou se ptáme, je vždy řídící </a:t>
            </a:r>
            <a:r>
              <a:rPr lang="cs-CZ" sz="2000" dirty="0" smtClean="0"/>
              <a:t>pro větu, kterou odpovídáme</a:t>
            </a:r>
          </a:p>
          <a:p>
            <a:pPr marL="0" indent="0">
              <a:buNone/>
            </a:pPr>
            <a:r>
              <a:rPr lang="cs-CZ" sz="2000" b="1" u="sng" dirty="0" smtClean="0"/>
              <a:t>Nemusí být ale vždy hlavní</a:t>
            </a:r>
            <a:r>
              <a:rPr lang="cs-CZ" sz="2000" dirty="0" smtClean="0"/>
              <a:t>, pokud si s ní také mohu odpovědět.</a:t>
            </a:r>
          </a:p>
          <a:p>
            <a:pPr marL="0" indent="0">
              <a:buNone/>
            </a:pPr>
            <a:endParaRPr lang="cs-CZ" sz="2000" i="1" dirty="0" smtClean="0"/>
          </a:p>
          <a:p>
            <a:pPr marL="0" indent="0" algn="ctr">
              <a:buNone/>
            </a:pPr>
            <a:r>
              <a:rPr lang="cs-CZ" sz="2000" b="1" i="1" dirty="0" smtClean="0"/>
              <a:t>Řekl, že nepřijde, protože mu není dobře.</a:t>
            </a:r>
          </a:p>
          <a:p>
            <a:pPr marL="0" indent="0">
              <a:buNone/>
            </a:pPr>
            <a:r>
              <a:rPr lang="cs-CZ" sz="1850" dirty="0" smtClean="0"/>
              <a:t>Co </a:t>
            </a:r>
            <a:r>
              <a:rPr lang="cs-CZ" sz="1850" b="1" dirty="0" smtClean="0"/>
              <a:t>řekl</a:t>
            </a:r>
            <a:r>
              <a:rPr lang="cs-CZ" sz="1850" dirty="0" smtClean="0"/>
              <a:t>? = věta řídící i věta hlavní         Že nepřijde. = věta vedlejší (odpovídám s ní), závislá</a:t>
            </a:r>
          </a:p>
          <a:p>
            <a:pPr marL="0" indent="0">
              <a:buNone/>
            </a:pPr>
            <a:r>
              <a:rPr lang="cs-CZ" sz="1850" dirty="0" smtClean="0"/>
              <a:t>Proč </a:t>
            </a:r>
            <a:r>
              <a:rPr lang="cs-CZ" sz="1850" b="1" dirty="0" smtClean="0"/>
              <a:t>nepřijde</a:t>
            </a:r>
            <a:r>
              <a:rPr lang="cs-CZ" sz="1850" dirty="0" smtClean="0"/>
              <a:t>? = věta řídící (ale není hlavní, protože jsem s ní i odpovídal)</a:t>
            </a:r>
          </a:p>
          <a:p>
            <a:pPr marL="0" indent="0">
              <a:buNone/>
            </a:pPr>
            <a:r>
              <a:rPr lang="cs-CZ" sz="1850" dirty="0" smtClean="0"/>
              <a:t>Protože mu není dobře. = věta vedlejší (jen jsem s ní odpovídal) a závislá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olný tvar 3"/>
          <p:cNvSpPr/>
          <p:nvPr/>
        </p:nvSpPr>
        <p:spPr>
          <a:xfrm>
            <a:off x="1547664" y="802724"/>
            <a:ext cx="720080" cy="95944"/>
          </a:xfrm>
          <a:custGeom>
            <a:avLst/>
            <a:gdLst>
              <a:gd name="connsiteX0" fmla="*/ 0 w 1130975"/>
              <a:gd name="connsiteY0" fmla="*/ 136358 h 152400"/>
              <a:gd name="connsiteX1" fmla="*/ 16043 w 1130975"/>
              <a:gd name="connsiteY1" fmla="*/ 96252 h 152400"/>
              <a:gd name="connsiteX2" fmla="*/ 40106 w 1130975"/>
              <a:gd name="connsiteY2" fmla="*/ 72189 h 152400"/>
              <a:gd name="connsiteX3" fmla="*/ 112295 w 1130975"/>
              <a:gd name="connsiteY3" fmla="*/ 32084 h 152400"/>
              <a:gd name="connsiteX4" fmla="*/ 128337 w 1130975"/>
              <a:gd name="connsiteY4" fmla="*/ 80210 h 152400"/>
              <a:gd name="connsiteX5" fmla="*/ 152400 w 1130975"/>
              <a:gd name="connsiteY5" fmla="*/ 120316 h 152400"/>
              <a:gd name="connsiteX6" fmla="*/ 176464 w 1130975"/>
              <a:gd name="connsiteY6" fmla="*/ 128337 h 152400"/>
              <a:gd name="connsiteX7" fmla="*/ 248653 w 1130975"/>
              <a:gd name="connsiteY7" fmla="*/ 120316 h 152400"/>
              <a:gd name="connsiteX8" fmla="*/ 264695 w 1130975"/>
              <a:gd name="connsiteY8" fmla="*/ 104273 h 152400"/>
              <a:gd name="connsiteX9" fmla="*/ 288758 w 1130975"/>
              <a:gd name="connsiteY9" fmla="*/ 56147 h 152400"/>
              <a:gd name="connsiteX10" fmla="*/ 312822 w 1130975"/>
              <a:gd name="connsiteY10" fmla="*/ 32084 h 152400"/>
              <a:gd name="connsiteX11" fmla="*/ 352927 w 1130975"/>
              <a:gd name="connsiteY11" fmla="*/ 0 h 152400"/>
              <a:gd name="connsiteX12" fmla="*/ 385011 w 1130975"/>
              <a:gd name="connsiteY12" fmla="*/ 8021 h 152400"/>
              <a:gd name="connsiteX13" fmla="*/ 425116 w 1130975"/>
              <a:gd name="connsiteY13" fmla="*/ 80210 h 152400"/>
              <a:gd name="connsiteX14" fmla="*/ 433137 w 1130975"/>
              <a:gd name="connsiteY14" fmla="*/ 120316 h 152400"/>
              <a:gd name="connsiteX15" fmla="*/ 465222 w 1130975"/>
              <a:gd name="connsiteY15" fmla="*/ 136358 h 152400"/>
              <a:gd name="connsiteX16" fmla="*/ 529390 w 1130975"/>
              <a:gd name="connsiteY16" fmla="*/ 128337 h 152400"/>
              <a:gd name="connsiteX17" fmla="*/ 553453 w 1130975"/>
              <a:gd name="connsiteY17" fmla="*/ 120316 h 152400"/>
              <a:gd name="connsiteX18" fmla="*/ 593558 w 1130975"/>
              <a:gd name="connsiteY18" fmla="*/ 80210 h 152400"/>
              <a:gd name="connsiteX19" fmla="*/ 609600 w 1130975"/>
              <a:gd name="connsiteY19" fmla="*/ 56147 h 152400"/>
              <a:gd name="connsiteX20" fmla="*/ 681790 w 1130975"/>
              <a:gd name="connsiteY20" fmla="*/ 16042 h 152400"/>
              <a:gd name="connsiteX21" fmla="*/ 705853 w 1130975"/>
              <a:gd name="connsiteY21" fmla="*/ 24063 h 152400"/>
              <a:gd name="connsiteX22" fmla="*/ 713874 w 1130975"/>
              <a:gd name="connsiteY22" fmla="*/ 56147 h 152400"/>
              <a:gd name="connsiteX23" fmla="*/ 721895 w 1130975"/>
              <a:gd name="connsiteY23" fmla="*/ 104273 h 152400"/>
              <a:gd name="connsiteX24" fmla="*/ 737937 w 1130975"/>
              <a:gd name="connsiteY24" fmla="*/ 120316 h 152400"/>
              <a:gd name="connsiteX25" fmla="*/ 786064 w 1130975"/>
              <a:gd name="connsiteY25" fmla="*/ 136358 h 152400"/>
              <a:gd name="connsiteX26" fmla="*/ 842211 w 1130975"/>
              <a:gd name="connsiteY26" fmla="*/ 128337 h 152400"/>
              <a:gd name="connsiteX27" fmla="*/ 874295 w 1130975"/>
              <a:gd name="connsiteY27" fmla="*/ 88231 h 152400"/>
              <a:gd name="connsiteX28" fmla="*/ 922422 w 1130975"/>
              <a:gd name="connsiteY28" fmla="*/ 56147 h 152400"/>
              <a:gd name="connsiteX29" fmla="*/ 946485 w 1130975"/>
              <a:gd name="connsiteY29" fmla="*/ 40105 h 152400"/>
              <a:gd name="connsiteX30" fmla="*/ 994611 w 1130975"/>
              <a:gd name="connsiteY30" fmla="*/ 24063 h 152400"/>
              <a:gd name="connsiteX31" fmla="*/ 1010653 w 1130975"/>
              <a:gd name="connsiteY31" fmla="*/ 72189 h 152400"/>
              <a:gd name="connsiteX32" fmla="*/ 1018674 w 1130975"/>
              <a:gd name="connsiteY32" fmla="*/ 136358 h 152400"/>
              <a:gd name="connsiteX33" fmla="*/ 1042737 w 1130975"/>
              <a:gd name="connsiteY33" fmla="*/ 152400 h 152400"/>
              <a:gd name="connsiteX34" fmla="*/ 1074822 w 1130975"/>
              <a:gd name="connsiteY34" fmla="*/ 144379 h 152400"/>
              <a:gd name="connsiteX35" fmla="*/ 1114927 w 1130975"/>
              <a:gd name="connsiteY35" fmla="*/ 112294 h 152400"/>
              <a:gd name="connsiteX36" fmla="*/ 1130969 w 1130975"/>
              <a:gd name="connsiteY36" fmla="*/ 56147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130975" h="152400">
                <a:moveTo>
                  <a:pt x="0" y="136358"/>
                </a:moveTo>
                <a:cubicBezTo>
                  <a:pt x="5348" y="122989"/>
                  <a:pt x="8412" y="108462"/>
                  <a:pt x="16043" y="96252"/>
                </a:cubicBezTo>
                <a:cubicBezTo>
                  <a:pt x="22055" y="86633"/>
                  <a:pt x="31152" y="79153"/>
                  <a:pt x="40106" y="72189"/>
                </a:cubicBezTo>
                <a:cubicBezTo>
                  <a:pt x="81477" y="40012"/>
                  <a:pt x="75989" y="44186"/>
                  <a:pt x="112295" y="32084"/>
                </a:cubicBezTo>
                <a:lnTo>
                  <a:pt x="128337" y="80210"/>
                </a:lnTo>
                <a:cubicBezTo>
                  <a:pt x="134646" y="99136"/>
                  <a:pt x="134050" y="109306"/>
                  <a:pt x="152400" y="120316"/>
                </a:cubicBezTo>
                <a:cubicBezTo>
                  <a:pt x="159650" y="124666"/>
                  <a:pt x="168443" y="125663"/>
                  <a:pt x="176464" y="128337"/>
                </a:cubicBezTo>
                <a:cubicBezTo>
                  <a:pt x="200527" y="125663"/>
                  <a:pt x="225295" y="126687"/>
                  <a:pt x="248653" y="120316"/>
                </a:cubicBezTo>
                <a:cubicBezTo>
                  <a:pt x="255949" y="118326"/>
                  <a:pt x="259971" y="110178"/>
                  <a:pt x="264695" y="104273"/>
                </a:cubicBezTo>
                <a:cubicBezTo>
                  <a:pt x="340444" y="9585"/>
                  <a:pt x="229436" y="145128"/>
                  <a:pt x="288758" y="56147"/>
                </a:cubicBezTo>
                <a:cubicBezTo>
                  <a:pt x="295050" y="46709"/>
                  <a:pt x="305560" y="40798"/>
                  <a:pt x="312822" y="32084"/>
                </a:cubicBezTo>
                <a:cubicBezTo>
                  <a:pt x="340731" y="-1406"/>
                  <a:pt x="313424" y="13168"/>
                  <a:pt x="352927" y="0"/>
                </a:cubicBezTo>
                <a:cubicBezTo>
                  <a:pt x="363622" y="2674"/>
                  <a:pt x="375440" y="2552"/>
                  <a:pt x="385011" y="8021"/>
                </a:cubicBezTo>
                <a:cubicBezTo>
                  <a:pt x="411598" y="23214"/>
                  <a:pt x="419548" y="52370"/>
                  <a:pt x="425116" y="80210"/>
                </a:cubicBezTo>
                <a:cubicBezTo>
                  <a:pt x="427790" y="93579"/>
                  <a:pt x="425213" y="109222"/>
                  <a:pt x="433137" y="120316"/>
                </a:cubicBezTo>
                <a:cubicBezTo>
                  <a:pt x="440087" y="130046"/>
                  <a:pt x="454527" y="131011"/>
                  <a:pt x="465222" y="136358"/>
                </a:cubicBezTo>
                <a:cubicBezTo>
                  <a:pt x="486611" y="133684"/>
                  <a:pt x="508182" y="132193"/>
                  <a:pt x="529390" y="128337"/>
                </a:cubicBezTo>
                <a:cubicBezTo>
                  <a:pt x="537708" y="126825"/>
                  <a:pt x="546689" y="125389"/>
                  <a:pt x="553453" y="120316"/>
                </a:cubicBezTo>
                <a:cubicBezTo>
                  <a:pt x="568578" y="108972"/>
                  <a:pt x="580190" y="93579"/>
                  <a:pt x="593558" y="80210"/>
                </a:cubicBezTo>
                <a:cubicBezTo>
                  <a:pt x="600374" y="73393"/>
                  <a:pt x="602345" y="62495"/>
                  <a:pt x="609600" y="56147"/>
                </a:cubicBezTo>
                <a:cubicBezTo>
                  <a:pt x="643545" y="26445"/>
                  <a:pt x="648740" y="27059"/>
                  <a:pt x="681790" y="16042"/>
                </a:cubicBezTo>
                <a:cubicBezTo>
                  <a:pt x="689811" y="18716"/>
                  <a:pt x="700571" y="17461"/>
                  <a:pt x="705853" y="24063"/>
                </a:cubicBezTo>
                <a:cubicBezTo>
                  <a:pt x="712740" y="32671"/>
                  <a:pt x="711712" y="45337"/>
                  <a:pt x="713874" y="56147"/>
                </a:cubicBezTo>
                <a:cubicBezTo>
                  <a:pt x="717063" y="72094"/>
                  <a:pt x="716185" y="89045"/>
                  <a:pt x="721895" y="104273"/>
                </a:cubicBezTo>
                <a:cubicBezTo>
                  <a:pt x="724550" y="111354"/>
                  <a:pt x="731173" y="116934"/>
                  <a:pt x="737937" y="120316"/>
                </a:cubicBezTo>
                <a:cubicBezTo>
                  <a:pt x="753062" y="127879"/>
                  <a:pt x="786064" y="136358"/>
                  <a:pt x="786064" y="136358"/>
                </a:cubicBezTo>
                <a:cubicBezTo>
                  <a:pt x="804780" y="133684"/>
                  <a:pt x="824276" y="134316"/>
                  <a:pt x="842211" y="128337"/>
                </a:cubicBezTo>
                <a:cubicBezTo>
                  <a:pt x="855252" y="123990"/>
                  <a:pt x="866572" y="94988"/>
                  <a:pt x="874295" y="88231"/>
                </a:cubicBezTo>
                <a:cubicBezTo>
                  <a:pt x="888805" y="75535"/>
                  <a:pt x="906380" y="66842"/>
                  <a:pt x="922422" y="56147"/>
                </a:cubicBezTo>
                <a:cubicBezTo>
                  <a:pt x="930443" y="50800"/>
                  <a:pt x="937340" y="43153"/>
                  <a:pt x="946485" y="40105"/>
                </a:cubicBezTo>
                <a:lnTo>
                  <a:pt x="994611" y="24063"/>
                </a:lnTo>
                <a:cubicBezTo>
                  <a:pt x="999958" y="40105"/>
                  <a:pt x="1008556" y="55410"/>
                  <a:pt x="1010653" y="72189"/>
                </a:cubicBezTo>
                <a:cubicBezTo>
                  <a:pt x="1013327" y="93579"/>
                  <a:pt x="1010668" y="116344"/>
                  <a:pt x="1018674" y="136358"/>
                </a:cubicBezTo>
                <a:cubicBezTo>
                  <a:pt x="1022254" y="145309"/>
                  <a:pt x="1034716" y="147053"/>
                  <a:pt x="1042737" y="152400"/>
                </a:cubicBezTo>
                <a:cubicBezTo>
                  <a:pt x="1053432" y="149726"/>
                  <a:pt x="1064689" y="148722"/>
                  <a:pt x="1074822" y="144379"/>
                </a:cubicBezTo>
                <a:cubicBezTo>
                  <a:pt x="1092530" y="136790"/>
                  <a:pt x="1101990" y="125232"/>
                  <a:pt x="1114927" y="112294"/>
                </a:cubicBezTo>
                <a:cubicBezTo>
                  <a:pt x="1131814" y="61632"/>
                  <a:pt x="1130969" y="81078"/>
                  <a:pt x="1130969" y="5614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4067944" y="758300"/>
            <a:ext cx="764004" cy="128336"/>
          </a:xfrm>
          <a:custGeom>
            <a:avLst/>
            <a:gdLst>
              <a:gd name="connsiteX0" fmla="*/ 0 w 1227242"/>
              <a:gd name="connsiteY0" fmla="*/ 144379 h 152400"/>
              <a:gd name="connsiteX1" fmla="*/ 40105 w 1227242"/>
              <a:gd name="connsiteY1" fmla="*/ 104273 h 152400"/>
              <a:gd name="connsiteX2" fmla="*/ 56147 w 1227242"/>
              <a:gd name="connsiteY2" fmla="*/ 80210 h 152400"/>
              <a:gd name="connsiteX3" fmla="*/ 96253 w 1227242"/>
              <a:gd name="connsiteY3" fmla="*/ 48126 h 152400"/>
              <a:gd name="connsiteX4" fmla="*/ 104274 w 1227242"/>
              <a:gd name="connsiteY4" fmla="*/ 72189 h 152400"/>
              <a:gd name="connsiteX5" fmla="*/ 112295 w 1227242"/>
              <a:gd name="connsiteY5" fmla="*/ 112294 h 152400"/>
              <a:gd name="connsiteX6" fmla="*/ 128337 w 1227242"/>
              <a:gd name="connsiteY6" fmla="*/ 136358 h 152400"/>
              <a:gd name="connsiteX7" fmla="*/ 208547 w 1227242"/>
              <a:gd name="connsiteY7" fmla="*/ 128336 h 152400"/>
              <a:gd name="connsiteX8" fmla="*/ 232611 w 1227242"/>
              <a:gd name="connsiteY8" fmla="*/ 120315 h 152400"/>
              <a:gd name="connsiteX9" fmla="*/ 248653 w 1227242"/>
              <a:gd name="connsiteY9" fmla="*/ 96252 h 152400"/>
              <a:gd name="connsiteX10" fmla="*/ 272716 w 1227242"/>
              <a:gd name="connsiteY10" fmla="*/ 72189 h 152400"/>
              <a:gd name="connsiteX11" fmla="*/ 288758 w 1227242"/>
              <a:gd name="connsiteY11" fmla="*/ 48126 h 152400"/>
              <a:gd name="connsiteX12" fmla="*/ 336884 w 1227242"/>
              <a:gd name="connsiteY12" fmla="*/ 8021 h 152400"/>
              <a:gd name="connsiteX13" fmla="*/ 368968 w 1227242"/>
              <a:gd name="connsiteY13" fmla="*/ 16042 h 152400"/>
              <a:gd name="connsiteX14" fmla="*/ 393032 w 1227242"/>
              <a:gd name="connsiteY14" fmla="*/ 88231 h 152400"/>
              <a:gd name="connsiteX15" fmla="*/ 409074 w 1227242"/>
              <a:gd name="connsiteY15" fmla="*/ 112294 h 152400"/>
              <a:gd name="connsiteX16" fmla="*/ 457200 w 1227242"/>
              <a:gd name="connsiteY16" fmla="*/ 128336 h 152400"/>
              <a:gd name="connsiteX17" fmla="*/ 529390 w 1227242"/>
              <a:gd name="connsiteY17" fmla="*/ 104273 h 152400"/>
              <a:gd name="connsiteX18" fmla="*/ 585537 w 1227242"/>
              <a:gd name="connsiteY18" fmla="*/ 40105 h 152400"/>
              <a:gd name="connsiteX19" fmla="*/ 609600 w 1227242"/>
              <a:gd name="connsiteY19" fmla="*/ 32084 h 152400"/>
              <a:gd name="connsiteX20" fmla="*/ 641684 w 1227242"/>
              <a:gd name="connsiteY20" fmla="*/ 40105 h 152400"/>
              <a:gd name="connsiteX21" fmla="*/ 665747 w 1227242"/>
              <a:gd name="connsiteY21" fmla="*/ 88231 h 152400"/>
              <a:gd name="connsiteX22" fmla="*/ 721895 w 1227242"/>
              <a:gd name="connsiteY22" fmla="*/ 152400 h 152400"/>
              <a:gd name="connsiteX23" fmla="*/ 794084 w 1227242"/>
              <a:gd name="connsiteY23" fmla="*/ 136358 h 152400"/>
              <a:gd name="connsiteX24" fmla="*/ 810126 w 1227242"/>
              <a:gd name="connsiteY24" fmla="*/ 120315 h 152400"/>
              <a:gd name="connsiteX25" fmla="*/ 842211 w 1227242"/>
              <a:gd name="connsiteY25" fmla="*/ 80210 h 152400"/>
              <a:gd name="connsiteX26" fmla="*/ 866274 w 1227242"/>
              <a:gd name="connsiteY26" fmla="*/ 72189 h 152400"/>
              <a:gd name="connsiteX27" fmla="*/ 922421 w 1227242"/>
              <a:gd name="connsiteY27" fmla="*/ 48126 h 152400"/>
              <a:gd name="connsiteX28" fmla="*/ 954505 w 1227242"/>
              <a:gd name="connsiteY28" fmla="*/ 80210 h 152400"/>
              <a:gd name="connsiteX29" fmla="*/ 978568 w 1227242"/>
              <a:gd name="connsiteY29" fmla="*/ 96252 h 152400"/>
              <a:gd name="connsiteX30" fmla="*/ 1066800 w 1227242"/>
              <a:gd name="connsiteY30" fmla="*/ 88231 h 152400"/>
              <a:gd name="connsiteX31" fmla="*/ 1098884 w 1227242"/>
              <a:gd name="connsiteY31" fmla="*/ 40105 h 152400"/>
              <a:gd name="connsiteX32" fmla="*/ 1122947 w 1227242"/>
              <a:gd name="connsiteY32" fmla="*/ 24063 h 152400"/>
              <a:gd name="connsiteX33" fmla="*/ 1138990 w 1227242"/>
              <a:gd name="connsiteY33" fmla="*/ 8021 h 152400"/>
              <a:gd name="connsiteX34" fmla="*/ 1163053 w 1227242"/>
              <a:gd name="connsiteY34" fmla="*/ 0 h 152400"/>
              <a:gd name="connsiteX35" fmla="*/ 1187116 w 1227242"/>
              <a:gd name="connsiteY35" fmla="*/ 8021 h 152400"/>
              <a:gd name="connsiteX36" fmla="*/ 1203158 w 1227242"/>
              <a:gd name="connsiteY36" fmla="*/ 56147 h 152400"/>
              <a:gd name="connsiteX37" fmla="*/ 1219200 w 1227242"/>
              <a:gd name="connsiteY37" fmla="*/ 104273 h 152400"/>
              <a:gd name="connsiteX38" fmla="*/ 1227221 w 1227242"/>
              <a:gd name="connsiteY38" fmla="*/ 136358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227242" h="152400">
                <a:moveTo>
                  <a:pt x="0" y="144379"/>
                </a:moveTo>
                <a:cubicBezTo>
                  <a:pt x="13368" y="131010"/>
                  <a:pt x="27655" y="118501"/>
                  <a:pt x="40105" y="104273"/>
                </a:cubicBezTo>
                <a:cubicBezTo>
                  <a:pt x="46453" y="97018"/>
                  <a:pt x="50125" y="87738"/>
                  <a:pt x="56147" y="80210"/>
                </a:cubicBezTo>
                <a:cubicBezTo>
                  <a:pt x="69208" y="63884"/>
                  <a:pt x="78388" y="60036"/>
                  <a:pt x="96253" y="48126"/>
                </a:cubicBezTo>
                <a:cubicBezTo>
                  <a:pt x="98927" y="56147"/>
                  <a:pt x="102223" y="63987"/>
                  <a:pt x="104274" y="72189"/>
                </a:cubicBezTo>
                <a:cubicBezTo>
                  <a:pt x="107581" y="85415"/>
                  <a:pt x="107508" y="99529"/>
                  <a:pt x="112295" y="112294"/>
                </a:cubicBezTo>
                <a:cubicBezTo>
                  <a:pt x="115680" y="121321"/>
                  <a:pt x="122990" y="128337"/>
                  <a:pt x="128337" y="136358"/>
                </a:cubicBezTo>
                <a:cubicBezTo>
                  <a:pt x="155074" y="133684"/>
                  <a:pt x="181989" y="132422"/>
                  <a:pt x="208547" y="128336"/>
                </a:cubicBezTo>
                <a:cubicBezTo>
                  <a:pt x="216904" y="127050"/>
                  <a:pt x="226009" y="125597"/>
                  <a:pt x="232611" y="120315"/>
                </a:cubicBezTo>
                <a:cubicBezTo>
                  <a:pt x="240139" y="114293"/>
                  <a:pt x="242482" y="103658"/>
                  <a:pt x="248653" y="96252"/>
                </a:cubicBezTo>
                <a:cubicBezTo>
                  <a:pt x="255915" y="87538"/>
                  <a:pt x="265454" y="80903"/>
                  <a:pt x="272716" y="72189"/>
                </a:cubicBezTo>
                <a:cubicBezTo>
                  <a:pt x="278887" y="64783"/>
                  <a:pt x="282587" y="55532"/>
                  <a:pt x="288758" y="48126"/>
                </a:cubicBezTo>
                <a:cubicBezTo>
                  <a:pt x="308058" y="24966"/>
                  <a:pt x="313224" y="23795"/>
                  <a:pt x="336884" y="8021"/>
                </a:cubicBezTo>
                <a:cubicBezTo>
                  <a:pt x="347579" y="10695"/>
                  <a:pt x="361794" y="7672"/>
                  <a:pt x="368968" y="16042"/>
                </a:cubicBezTo>
                <a:cubicBezTo>
                  <a:pt x="405066" y="58156"/>
                  <a:pt x="370973" y="55142"/>
                  <a:pt x="393032" y="88231"/>
                </a:cubicBezTo>
                <a:cubicBezTo>
                  <a:pt x="398379" y="96252"/>
                  <a:pt x="400899" y="107185"/>
                  <a:pt x="409074" y="112294"/>
                </a:cubicBezTo>
                <a:cubicBezTo>
                  <a:pt x="423413" y="121256"/>
                  <a:pt x="457200" y="128336"/>
                  <a:pt x="457200" y="128336"/>
                </a:cubicBezTo>
                <a:cubicBezTo>
                  <a:pt x="483895" y="123887"/>
                  <a:pt x="510134" y="126279"/>
                  <a:pt x="529390" y="104273"/>
                </a:cubicBezTo>
                <a:cubicBezTo>
                  <a:pt x="566823" y="61494"/>
                  <a:pt x="545431" y="60158"/>
                  <a:pt x="585537" y="40105"/>
                </a:cubicBezTo>
                <a:cubicBezTo>
                  <a:pt x="593099" y="36324"/>
                  <a:pt x="601579" y="34758"/>
                  <a:pt x="609600" y="32084"/>
                </a:cubicBezTo>
                <a:cubicBezTo>
                  <a:pt x="620295" y="34758"/>
                  <a:pt x="632512" y="33990"/>
                  <a:pt x="641684" y="40105"/>
                </a:cubicBezTo>
                <a:cubicBezTo>
                  <a:pt x="660536" y="52673"/>
                  <a:pt x="656327" y="71275"/>
                  <a:pt x="665747" y="88231"/>
                </a:cubicBezTo>
                <a:cubicBezTo>
                  <a:pt x="693271" y="137773"/>
                  <a:pt x="686744" y="128966"/>
                  <a:pt x="721895" y="152400"/>
                </a:cubicBezTo>
                <a:cubicBezTo>
                  <a:pt x="731612" y="150780"/>
                  <a:pt x="778896" y="145471"/>
                  <a:pt x="794084" y="136358"/>
                </a:cubicBezTo>
                <a:cubicBezTo>
                  <a:pt x="800569" y="132467"/>
                  <a:pt x="805402" y="126220"/>
                  <a:pt x="810126" y="120315"/>
                </a:cubicBezTo>
                <a:cubicBezTo>
                  <a:pt x="820216" y="107702"/>
                  <a:pt x="827311" y="89150"/>
                  <a:pt x="842211" y="80210"/>
                </a:cubicBezTo>
                <a:cubicBezTo>
                  <a:pt x="849461" y="75860"/>
                  <a:pt x="858712" y="75970"/>
                  <a:pt x="866274" y="72189"/>
                </a:cubicBezTo>
                <a:cubicBezTo>
                  <a:pt x="921666" y="44493"/>
                  <a:pt x="855647" y="64819"/>
                  <a:pt x="922421" y="48126"/>
                </a:cubicBezTo>
                <a:cubicBezTo>
                  <a:pt x="974922" y="65626"/>
                  <a:pt x="923393" y="41320"/>
                  <a:pt x="954505" y="80210"/>
                </a:cubicBezTo>
                <a:cubicBezTo>
                  <a:pt x="960527" y="87738"/>
                  <a:pt x="970547" y="90905"/>
                  <a:pt x="978568" y="96252"/>
                </a:cubicBezTo>
                <a:cubicBezTo>
                  <a:pt x="1007979" y="93578"/>
                  <a:pt x="1040039" y="100720"/>
                  <a:pt x="1066800" y="88231"/>
                </a:cubicBezTo>
                <a:cubicBezTo>
                  <a:pt x="1084271" y="80078"/>
                  <a:pt x="1082842" y="50800"/>
                  <a:pt x="1098884" y="40105"/>
                </a:cubicBezTo>
                <a:cubicBezTo>
                  <a:pt x="1106905" y="34758"/>
                  <a:pt x="1115419" y="30085"/>
                  <a:pt x="1122947" y="24063"/>
                </a:cubicBezTo>
                <a:cubicBezTo>
                  <a:pt x="1128852" y="19339"/>
                  <a:pt x="1132505" y="11912"/>
                  <a:pt x="1138990" y="8021"/>
                </a:cubicBezTo>
                <a:cubicBezTo>
                  <a:pt x="1146240" y="3671"/>
                  <a:pt x="1155032" y="2674"/>
                  <a:pt x="1163053" y="0"/>
                </a:cubicBezTo>
                <a:cubicBezTo>
                  <a:pt x="1171074" y="2674"/>
                  <a:pt x="1182202" y="1141"/>
                  <a:pt x="1187116" y="8021"/>
                </a:cubicBezTo>
                <a:cubicBezTo>
                  <a:pt x="1196945" y="21781"/>
                  <a:pt x="1197811" y="40105"/>
                  <a:pt x="1203158" y="56147"/>
                </a:cubicBezTo>
                <a:lnTo>
                  <a:pt x="1219200" y="104273"/>
                </a:lnTo>
                <a:cubicBezTo>
                  <a:pt x="1228067" y="130873"/>
                  <a:pt x="1227221" y="119881"/>
                  <a:pt x="1227221" y="1363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8172400" y="802724"/>
            <a:ext cx="682174" cy="144379"/>
          </a:xfrm>
          <a:custGeom>
            <a:avLst/>
            <a:gdLst>
              <a:gd name="connsiteX0" fmla="*/ 0 w 826190"/>
              <a:gd name="connsiteY0" fmla="*/ 144379 h 144379"/>
              <a:gd name="connsiteX1" fmla="*/ 40106 w 826190"/>
              <a:gd name="connsiteY1" fmla="*/ 112295 h 144379"/>
              <a:gd name="connsiteX2" fmla="*/ 56148 w 826190"/>
              <a:gd name="connsiteY2" fmla="*/ 88232 h 144379"/>
              <a:gd name="connsiteX3" fmla="*/ 80211 w 826190"/>
              <a:gd name="connsiteY3" fmla="*/ 72190 h 144379"/>
              <a:gd name="connsiteX4" fmla="*/ 120316 w 826190"/>
              <a:gd name="connsiteY4" fmla="*/ 48126 h 144379"/>
              <a:gd name="connsiteX5" fmla="*/ 152400 w 826190"/>
              <a:gd name="connsiteY5" fmla="*/ 88232 h 144379"/>
              <a:gd name="connsiteX6" fmla="*/ 168443 w 826190"/>
              <a:gd name="connsiteY6" fmla="*/ 104274 h 144379"/>
              <a:gd name="connsiteX7" fmla="*/ 224590 w 826190"/>
              <a:gd name="connsiteY7" fmla="*/ 120316 h 144379"/>
              <a:gd name="connsiteX8" fmla="*/ 256674 w 826190"/>
              <a:gd name="connsiteY8" fmla="*/ 72190 h 144379"/>
              <a:gd name="connsiteX9" fmla="*/ 272716 w 826190"/>
              <a:gd name="connsiteY9" fmla="*/ 56147 h 144379"/>
              <a:gd name="connsiteX10" fmla="*/ 288758 w 826190"/>
              <a:gd name="connsiteY10" fmla="*/ 32084 h 144379"/>
              <a:gd name="connsiteX11" fmla="*/ 312822 w 826190"/>
              <a:gd name="connsiteY11" fmla="*/ 24063 h 144379"/>
              <a:gd name="connsiteX12" fmla="*/ 360948 w 826190"/>
              <a:gd name="connsiteY12" fmla="*/ 32084 h 144379"/>
              <a:gd name="connsiteX13" fmla="*/ 401053 w 826190"/>
              <a:gd name="connsiteY13" fmla="*/ 64169 h 144379"/>
              <a:gd name="connsiteX14" fmla="*/ 409074 w 826190"/>
              <a:gd name="connsiteY14" fmla="*/ 88232 h 144379"/>
              <a:gd name="connsiteX15" fmla="*/ 433137 w 826190"/>
              <a:gd name="connsiteY15" fmla="*/ 96253 h 144379"/>
              <a:gd name="connsiteX16" fmla="*/ 505327 w 826190"/>
              <a:gd name="connsiteY16" fmla="*/ 88232 h 144379"/>
              <a:gd name="connsiteX17" fmla="*/ 545432 w 826190"/>
              <a:gd name="connsiteY17" fmla="*/ 56147 h 144379"/>
              <a:gd name="connsiteX18" fmla="*/ 561474 w 826190"/>
              <a:gd name="connsiteY18" fmla="*/ 32084 h 144379"/>
              <a:gd name="connsiteX19" fmla="*/ 585537 w 826190"/>
              <a:gd name="connsiteY19" fmla="*/ 24063 h 144379"/>
              <a:gd name="connsiteX20" fmla="*/ 633664 w 826190"/>
              <a:gd name="connsiteY20" fmla="*/ 32084 h 144379"/>
              <a:gd name="connsiteX21" fmla="*/ 649706 w 826190"/>
              <a:gd name="connsiteY21" fmla="*/ 56147 h 144379"/>
              <a:gd name="connsiteX22" fmla="*/ 713874 w 826190"/>
              <a:gd name="connsiteY22" fmla="*/ 104274 h 144379"/>
              <a:gd name="connsiteX23" fmla="*/ 770022 w 826190"/>
              <a:gd name="connsiteY23" fmla="*/ 96253 h 144379"/>
              <a:gd name="connsiteX24" fmla="*/ 802106 w 826190"/>
              <a:gd name="connsiteY24" fmla="*/ 56147 h 144379"/>
              <a:gd name="connsiteX25" fmla="*/ 818148 w 826190"/>
              <a:gd name="connsiteY25" fmla="*/ 32084 h 144379"/>
              <a:gd name="connsiteX26" fmla="*/ 826169 w 826190"/>
              <a:gd name="connsiteY26" fmla="*/ 0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26190" h="144379">
                <a:moveTo>
                  <a:pt x="0" y="144379"/>
                </a:moveTo>
                <a:cubicBezTo>
                  <a:pt x="13369" y="133684"/>
                  <a:pt x="28000" y="124401"/>
                  <a:pt x="40106" y="112295"/>
                </a:cubicBezTo>
                <a:cubicBezTo>
                  <a:pt x="46923" y="105479"/>
                  <a:pt x="49331" y="95049"/>
                  <a:pt x="56148" y="88232"/>
                </a:cubicBezTo>
                <a:cubicBezTo>
                  <a:pt x="62965" y="81415"/>
                  <a:pt x="72683" y="78212"/>
                  <a:pt x="80211" y="72190"/>
                </a:cubicBezTo>
                <a:cubicBezTo>
                  <a:pt x="111670" y="47022"/>
                  <a:pt x="78526" y="62056"/>
                  <a:pt x="120316" y="48126"/>
                </a:cubicBezTo>
                <a:cubicBezTo>
                  <a:pt x="159059" y="86871"/>
                  <a:pt x="111915" y="37627"/>
                  <a:pt x="152400" y="88232"/>
                </a:cubicBezTo>
                <a:cubicBezTo>
                  <a:pt x="157124" y="94137"/>
                  <a:pt x="163095" y="98927"/>
                  <a:pt x="168443" y="104274"/>
                </a:cubicBezTo>
                <a:cubicBezTo>
                  <a:pt x="177376" y="131072"/>
                  <a:pt x="176263" y="154145"/>
                  <a:pt x="224590" y="120316"/>
                </a:cubicBezTo>
                <a:cubicBezTo>
                  <a:pt x="240385" y="109260"/>
                  <a:pt x="243041" y="85824"/>
                  <a:pt x="256674" y="72190"/>
                </a:cubicBezTo>
                <a:cubicBezTo>
                  <a:pt x="262021" y="66842"/>
                  <a:pt x="267992" y="62052"/>
                  <a:pt x="272716" y="56147"/>
                </a:cubicBezTo>
                <a:cubicBezTo>
                  <a:pt x="278738" y="48619"/>
                  <a:pt x="281230" y="38106"/>
                  <a:pt x="288758" y="32084"/>
                </a:cubicBezTo>
                <a:cubicBezTo>
                  <a:pt x="295360" y="26802"/>
                  <a:pt x="304801" y="26737"/>
                  <a:pt x="312822" y="24063"/>
                </a:cubicBezTo>
                <a:cubicBezTo>
                  <a:pt x="328864" y="26737"/>
                  <a:pt x="345519" y="26941"/>
                  <a:pt x="360948" y="32084"/>
                </a:cubicBezTo>
                <a:cubicBezTo>
                  <a:pt x="376127" y="37144"/>
                  <a:pt x="390100" y="53216"/>
                  <a:pt x="401053" y="64169"/>
                </a:cubicBezTo>
                <a:cubicBezTo>
                  <a:pt x="403727" y="72190"/>
                  <a:pt x="403095" y="82253"/>
                  <a:pt x="409074" y="88232"/>
                </a:cubicBezTo>
                <a:cubicBezTo>
                  <a:pt x="415053" y="94211"/>
                  <a:pt x="424682" y="96253"/>
                  <a:pt x="433137" y="96253"/>
                </a:cubicBezTo>
                <a:cubicBezTo>
                  <a:pt x="457348" y="96253"/>
                  <a:pt x="481264" y="90906"/>
                  <a:pt x="505327" y="88232"/>
                </a:cubicBezTo>
                <a:cubicBezTo>
                  <a:pt x="523197" y="76319"/>
                  <a:pt x="532368" y="72477"/>
                  <a:pt x="545432" y="56147"/>
                </a:cubicBezTo>
                <a:cubicBezTo>
                  <a:pt x="551454" y="48619"/>
                  <a:pt x="553946" y="38106"/>
                  <a:pt x="561474" y="32084"/>
                </a:cubicBezTo>
                <a:cubicBezTo>
                  <a:pt x="568076" y="26802"/>
                  <a:pt x="577516" y="26737"/>
                  <a:pt x="585537" y="24063"/>
                </a:cubicBezTo>
                <a:cubicBezTo>
                  <a:pt x="601579" y="26737"/>
                  <a:pt x="619117" y="24811"/>
                  <a:pt x="633664" y="32084"/>
                </a:cubicBezTo>
                <a:cubicBezTo>
                  <a:pt x="642286" y="36395"/>
                  <a:pt x="643358" y="48892"/>
                  <a:pt x="649706" y="56147"/>
                </a:cubicBezTo>
                <a:cubicBezTo>
                  <a:pt x="687658" y="99521"/>
                  <a:pt x="675512" y="91487"/>
                  <a:pt x="713874" y="104274"/>
                </a:cubicBezTo>
                <a:cubicBezTo>
                  <a:pt x="732590" y="101600"/>
                  <a:pt x="751913" y="101686"/>
                  <a:pt x="770022" y="96253"/>
                </a:cubicBezTo>
                <a:cubicBezTo>
                  <a:pt x="801837" y="86709"/>
                  <a:pt x="790408" y="79544"/>
                  <a:pt x="802106" y="56147"/>
                </a:cubicBezTo>
                <a:cubicBezTo>
                  <a:pt x="806417" y="47525"/>
                  <a:pt x="813837" y="40706"/>
                  <a:pt x="818148" y="32084"/>
                </a:cubicBezTo>
                <a:cubicBezTo>
                  <a:pt x="827014" y="14351"/>
                  <a:pt x="826169" y="13672"/>
                  <a:pt x="82616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2627784" y="1124745"/>
            <a:ext cx="1656184" cy="116470"/>
          </a:xfrm>
          <a:custGeom>
            <a:avLst/>
            <a:gdLst>
              <a:gd name="connsiteX0" fmla="*/ 0 w 2711128"/>
              <a:gd name="connsiteY0" fmla="*/ 144379 h 152400"/>
              <a:gd name="connsiteX1" fmla="*/ 24063 w 2711128"/>
              <a:gd name="connsiteY1" fmla="*/ 104274 h 152400"/>
              <a:gd name="connsiteX2" fmla="*/ 96252 w 2711128"/>
              <a:gd name="connsiteY2" fmla="*/ 64169 h 152400"/>
              <a:gd name="connsiteX3" fmla="*/ 120316 w 2711128"/>
              <a:gd name="connsiteY3" fmla="*/ 48127 h 152400"/>
              <a:gd name="connsiteX4" fmla="*/ 160421 w 2711128"/>
              <a:gd name="connsiteY4" fmla="*/ 56148 h 152400"/>
              <a:gd name="connsiteX5" fmla="*/ 176463 w 2711128"/>
              <a:gd name="connsiteY5" fmla="*/ 80211 h 152400"/>
              <a:gd name="connsiteX6" fmla="*/ 184484 w 2711128"/>
              <a:gd name="connsiteY6" fmla="*/ 104274 h 152400"/>
              <a:gd name="connsiteX7" fmla="*/ 232610 w 2711128"/>
              <a:gd name="connsiteY7" fmla="*/ 120316 h 152400"/>
              <a:gd name="connsiteX8" fmla="*/ 304800 w 2711128"/>
              <a:gd name="connsiteY8" fmla="*/ 112295 h 152400"/>
              <a:gd name="connsiteX9" fmla="*/ 352926 w 2711128"/>
              <a:gd name="connsiteY9" fmla="*/ 72190 h 152400"/>
              <a:gd name="connsiteX10" fmla="*/ 385010 w 2711128"/>
              <a:gd name="connsiteY10" fmla="*/ 56148 h 152400"/>
              <a:gd name="connsiteX11" fmla="*/ 433137 w 2711128"/>
              <a:gd name="connsiteY11" fmla="*/ 40106 h 152400"/>
              <a:gd name="connsiteX12" fmla="*/ 457200 w 2711128"/>
              <a:gd name="connsiteY12" fmla="*/ 32085 h 152400"/>
              <a:gd name="connsiteX13" fmla="*/ 497305 w 2711128"/>
              <a:gd name="connsiteY13" fmla="*/ 40106 h 152400"/>
              <a:gd name="connsiteX14" fmla="*/ 529389 w 2711128"/>
              <a:gd name="connsiteY14" fmla="*/ 88232 h 152400"/>
              <a:gd name="connsiteX15" fmla="*/ 553452 w 2711128"/>
              <a:gd name="connsiteY15" fmla="*/ 104274 h 152400"/>
              <a:gd name="connsiteX16" fmla="*/ 633663 w 2711128"/>
              <a:gd name="connsiteY16" fmla="*/ 96253 h 152400"/>
              <a:gd name="connsiteX17" fmla="*/ 657726 w 2711128"/>
              <a:gd name="connsiteY17" fmla="*/ 80211 h 152400"/>
              <a:gd name="connsiteX18" fmla="*/ 689810 w 2711128"/>
              <a:gd name="connsiteY18" fmla="*/ 56148 h 152400"/>
              <a:gd name="connsiteX19" fmla="*/ 713873 w 2711128"/>
              <a:gd name="connsiteY19" fmla="*/ 40106 h 152400"/>
              <a:gd name="connsiteX20" fmla="*/ 762000 w 2711128"/>
              <a:gd name="connsiteY20" fmla="*/ 24063 h 152400"/>
              <a:gd name="connsiteX21" fmla="*/ 802105 w 2711128"/>
              <a:gd name="connsiteY21" fmla="*/ 32085 h 152400"/>
              <a:gd name="connsiteX22" fmla="*/ 818147 w 2711128"/>
              <a:gd name="connsiteY22" fmla="*/ 56148 h 152400"/>
              <a:gd name="connsiteX23" fmla="*/ 842210 w 2711128"/>
              <a:gd name="connsiteY23" fmla="*/ 64169 h 152400"/>
              <a:gd name="connsiteX24" fmla="*/ 906379 w 2711128"/>
              <a:gd name="connsiteY24" fmla="*/ 104274 h 152400"/>
              <a:gd name="connsiteX25" fmla="*/ 930442 w 2711128"/>
              <a:gd name="connsiteY25" fmla="*/ 112295 h 152400"/>
              <a:gd name="connsiteX26" fmla="*/ 1034716 w 2711128"/>
              <a:gd name="connsiteY26" fmla="*/ 104274 h 152400"/>
              <a:gd name="connsiteX27" fmla="*/ 1066800 w 2711128"/>
              <a:gd name="connsiteY27" fmla="*/ 56148 h 152400"/>
              <a:gd name="connsiteX28" fmla="*/ 1114926 w 2711128"/>
              <a:gd name="connsiteY28" fmla="*/ 40106 h 152400"/>
              <a:gd name="connsiteX29" fmla="*/ 1138989 w 2711128"/>
              <a:gd name="connsiteY29" fmla="*/ 48127 h 152400"/>
              <a:gd name="connsiteX30" fmla="*/ 1195137 w 2711128"/>
              <a:gd name="connsiteY30" fmla="*/ 112295 h 152400"/>
              <a:gd name="connsiteX31" fmla="*/ 1219200 w 2711128"/>
              <a:gd name="connsiteY31" fmla="*/ 120316 h 152400"/>
              <a:gd name="connsiteX32" fmla="*/ 1267326 w 2711128"/>
              <a:gd name="connsiteY32" fmla="*/ 144379 h 152400"/>
              <a:gd name="connsiteX33" fmla="*/ 1323473 w 2711128"/>
              <a:gd name="connsiteY33" fmla="*/ 136358 h 152400"/>
              <a:gd name="connsiteX34" fmla="*/ 1347537 w 2711128"/>
              <a:gd name="connsiteY34" fmla="*/ 128337 h 152400"/>
              <a:gd name="connsiteX35" fmla="*/ 1363579 w 2711128"/>
              <a:gd name="connsiteY35" fmla="*/ 104274 h 152400"/>
              <a:gd name="connsiteX36" fmla="*/ 1387642 w 2711128"/>
              <a:gd name="connsiteY36" fmla="*/ 96253 h 152400"/>
              <a:gd name="connsiteX37" fmla="*/ 1435768 w 2711128"/>
              <a:gd name="connsiteY37" fmla="*/ 64169 h 152400"/>
              <a:gd name="connsiteX38" fmla="*/ 1491916 w 2711128"/>
              <a:gd name="connsiteY38" fmla="*/ 48127 h 152400"/>
              <a:gd name="connsiteX39" fmla="*/ 1588168 w 2711128"/>
              <a:gd name="connsiteY39" fmla="*/ 56148 h 152400"/>
              <a:gd name="connsiteX40" fmla="*/ 1596189 w 2711128"/>
              <a:gd name="connsiteY40" fmla="*/ 80211 h 152400"/>
              <a:gd name="connsiteX41" fmla="*/ 1636294 w 2711128"/>
              <a:gd name="connsiteY41" fmla="*/ 112295 h 152400"/>
              <a:gd name="connsiteX42" fmla="*/ 1676400 w 2711128"/>
              <a:gd name="connsiteY42" fmla="*/ 144379 h 152400"/>
              <a:gd name="connsiteX43" fmla="*/ 1700463 w 2711128"/>
              <a:gd name="connsiteY43" fmla="*/ 152400 h 152400"/>
              <a:gd name="connsiteX44" fmla="*/ 1828800 w 2711128"/>
              <a:gd name="connsiteY44" fmla="*/ 144379 h 152400"/>
              <a:gd name="connsiteX45" fmla="*/ 1876926 w 2711128"/>
              <a:gd name="connsiteY45" fmla="*/ 112295 h 152400"/>
              <a:gd name="connsiteX46" fmla="*/ 1925052 w 2711128"/>
              <a:gd name="connsiteY46" fmla="*/ 88232 h 152400"/>
              <a:gd name="connsiteX47" fmla="*/ 2029326 w 2711128"/>
              <a:gd name="connsiteY47" fmla="*/ 96253 h 152400"/>
              <a:gd name="connsiteX48" fmla="*/ 2037347 w 2711128"/>
              <a:gd name="connsiteY48" fmla="*/ 120316 h 152400"/>
              <a:gd name="connsiteX49" fmla="*/ 2085473 w 2711128"/>
              <a:gd name="connsiteY49" fmla="*/ 112295 h 152400"/>
              <a:gd name="connsiteX50" fmla="*/ 2125579 w 2711128"/>
              <a:gd name="connsiteY50" fmla="*/ 72190 h 152400"/>
              <a:gd name="connsiteX51" fmla="*/ 2149642 w 2711128"/>
              <a:gd name="connsiteY51" fmla="*/ 24063 h 152400"/>
              <a:gd name="connsiteX52" fmla="*/ 2197768 w 2711128"/>
              <a:gd name="connsiteY52" fmla="*/ 0 h 152400"/>
              <a:gd name="connsiteX53" fmla="*/ 2302042 w 2711128"/>
              <a:gd name="connsiteY53" fmla="*/ 8021 h 152400"/>
              <a:gd name="connsiteX54" fmla="*/ 2334126 w 2711128"/>
              <a:gd name="connsiteY54" fmla="*/ 16042 h 152400"/>
              <a:gd name="connsiteX55" fmla="*/ 2366210 w 2711128"/>
              <a:gd name="connsiteY55" fmla="*/ 56148 h 152400"/>
              <a:gd name="connsiteX56" fmla="*/ 2390273 w 2711128"/>
              <a:gd name="connsiteY56" fmla="*/ 80211 h 152400"/>
              <a:gd name="connsiteX57" fmla="*/ 2486526 w 2711128"/>
              <a:gd name="connsiteY57" fmla="*/ 64169 h 152400"/>
              <a:gd name="connsiteX58" fmla="*/ 2510589 w 2711128"/>
              <a:gd name="connsiteY58" fmla="*/ 48127 h 152400"/>
              <a:gd name="connsiteX59" fmla="*/ 2526631 w 2711128"/>
              <a:gd name="connsiteY59" fmla="*/ 24063 h 152400"/>
              <a:gd name="connsiteX60" fmla="*/ 2671010 w 2711128"/>
              <a:gd name="connsiteY60" fmla="*/ 16042 h 152400"/>
              <a:gd name="connsiteX61" fmla="*/ 2711116 w 2711128"/>
              <a:gd name="connsiteY61" fmla="*/ 64169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711128" h="152400">
                <a:moveTo>
                  <a:pt x="0" y="144379"/>
                </a:moveTo>
                <a:cubicBezTo>
                  <a:pt x="8021" y="131011"/>
                  <a:pt x="13039" y="115298"/>
                  <a:pt x="24063" y="104274"/>
                </a:cubicBezTo>
                <a:cubicBezTo>
                  <a:pt x="74642" y="53695"/>
                  <a:pt x="55908" y="84341"/>
                  <a:pt x="96252" y="64169"/>
                </a:cubicBezTo>
                <a:cubicBezTo>
                  <a:pt x="104875" y="59858"/>
                  <a:pt x="112295" y="53474"/>
                  <a:pt x="120316" y="48127"/>
                </a:cubicBezTo>
                <a:cubicBezTo>
                  <a:pt x="133684" y="50801"/>
                  <a:pt x="148584" y="49384"/>
                  <a:pt x="160421" y="56148"/>
                </a:cubicBezTo>
                <a:cubicBezTo>
                  <a:pt x="168791" y="60931"/>
                  <a:pt x="172152" y="71589"/>
                  <a:pt x="176463" y="80211"/>
                </a:cubicBezTo>
                <a:cubicBezTo>
                  <a:pt x="180244" y="87773"/>
                  <a:pt x="177604" y="99360"/>
                  <a:pt x="184484" y="104274"/>
                </a:cubicBezTo>
                <a:cubicBezTo>
                  <a:pt x="198244" y="114103"/>
                  <a:pt x="232610" y="120316"/>
                  <a:pt x="232610" y="120316"/>
                </a:cubicBezTo>
                <a:cubicBezTo>
                  <a:pt x="256673" y="117642"/>
                  <a:pt x="281311" y="118167"/>
                  <a:pt x="304800" y="112295"/>
                </a:cubicBezTo>
                <a:cubicBezTo>
                  <a:pt x="324385" y="107399"/>
                  <a:pt x="338421" y="82550"/>
                  <a:pt x="352926" y="72190"/>
                </a:cubicBezTo>
                <a:cubicBezTo>
                  <a:pt x="362656" y="65240"/>
                  <a:pt x="373908" y="60589"/>
                  <a:pt x="385010" y="56148"/>
                </a:cubicBezTo>
                <a:cubicBezTo>
                  <a:pt x="400711" y="49868"/>
                  <a:pt x="417095" y="45453"/>
                  <a:pt x="433137" y="40106"/>
                </a:cubicBezTo>
                <a:lnTo>
                  <a:pt x="457200" y="32085"/>
                </a:lnTo>
                <a:cubicBezTo>
                  <a:pt x="470568" y="34759"/>
                  <a:pt x="486544" y="31736"/>
                  <a:pt x="497305" y="40106"/>
                </a:cubicBezTo>
                <a:cubicBezTo>
                  <a:pt x="512524" y="51943"/>
                  <a:pt x="513347" y="77537"/>
                  <a:pt x="529389" y="88232"/>
                </a:cubicBezTo>
                <a:lnTo>
                  <a:pt x="553452" y="104274"/>
                </a:lnTo>
                <a:cubicBezTo>
                  <a:pt x="580189" y="101600"/>
                  <a:pt x="607481" y="102295"/>
                  <a:pt x="633663" y="96253"/>
                </a:cubicBezTo>
                <a:cubicBezTo>
                  <a:pt x="643056" y="94085"/>
                  <a:pt x="649882" y="85814"/>
                  <a:pt x="657726" y="80211"/>
                </a:cubicBezTo>
                <a:cubicBezTo>
                  <a:pt x="668604" y="72441"/>
                  <a:pt x="678932" y="63918"/>
                  <a:pt x="689810" y="56148"/>
                </a:cubicBezTo>
                <a:cubicBezTo>
                  <a:pt x="697654" y="50545"/>
                  <a:pt x="705064" y="44021"/>
                  <a:pt x="713873" y="40106"/>
                </a:cubicBezTo>
                <a:cubicBezTo>
                  <a:pt x="729326" y="33238"/>
                  <a:pt x="762000" y="24063"/>
                  <a:pt x="762000" y="24063"/>
                </a:cubicBezTo>
                <a:cubicBezTo>
                  <a:pt x="775368" y="26737"/>
                  <a:pt x="790268" y="25321"/>
                  <a:pt x="802105" y="32085"/>
                </a:cubicBezTo>
                <a:cubicBezTo>
                  <a:pt x="810475" y="36868"/>
                  <a:pt x="810619" y="50126"/>
                  <a:pt x="818147" y="56148"/>
                </a:cubicBezTo>
                <a:cubicBezTo>
                  <a:pt x="824749" y="61430"/>
                  <a:pt x="834189" y="61495"/>
                  <a:pt x="842210" y="64169"/>
                </a:cubicBezTo>
                <a:cubicBezTo>
                  <a:pt x="867632" y="102302"/>
                  <a:pt x="849107" y="85183"/>
                  <a:pt x="906379" y="104274"/>
                </a:cubicBezTo>
                <a:lnTo>
                  <a:pt x="930442" y="112295"/>
                </a:lnTo>
                <a:lnTo>
                  <a:pt x="1034716" y="104274"/>
                </a:lnTo>
                <a:cubicBezTo>
                  <a:pt x="1052544" y="96933"/>
                  <a:pt x="1048509" y="62245"/>
                  <a:pt x="1066800" y="56148"/>
                </a:cubicBezTo>
                <a:lnTo>
                  <a:pt x="1114926" y="40106"/>
                </a:lnTo>
                <a:cubicBezTo>
                  <a:pt x="1122947" y="42780"/>
                  <a:pt x="1132387" y="42845"/>
                  <a:pt x="1138989" y="48127"/>
                </a:cubicBezTo>
                <a:cubicBezTo>
                  <a:pt x="1171134" y="73843"/>
                  <a:pt x="1137201" y="92983"/>
                  <a:pt x="1195137" y="112295"/>
                </a:cubicBezTo>
                <a:cubicBezTo>
                  <a:pt x="1203158" y="114969"/>
                  <a:pt x="1211638" y="116535"/>
                  <a:pt x="1219200" y="120316"/>
                </a:cubicBezTo>
                <a:cubicBezTo>
                  <a:pt x="1281396" y="151414"/>
                  <a:pt x="1206843" y="124218"/>
                  <a:pt x="1267326" y="144379"/>
                </a:cubicBezTo>
                <a:cubicBezTo>
                  <a:pt x="1286042" y="141705"/>
                  <a:pt x="1304934" y="140066"/>
                  <a:pt x="1323473" y="136358"/>
                </a:cubicBezTo>
                <a:cubicBezTo>
                  <a:pt x="1331764" y="134700"/>
                  <a:pt x="1340935" y="133619"/>
                  <a:pt x="1347537" y="128337"/>
                </a:cubicBezTo>
                <a:cubicBezTo>
                  <a:pt x="1355065" y="122315"/>
                  <a:pt x="1356051" y="110296"/>
                  <a:pt x="1363579" y="104274"/>
                </a:cubicBezTo>
                <a:cubicBezTo>
                  <a:pt x="1370181" y="98992"/>
                  <a:pt x="1380251" y="100359"/>
                  <a:pt x="1387642" y="96253"/>
                </a:cubicBezTo>
                <a:cubicBezTo>
                  <a:pt x="1404496" y="86890"/>
                  <a:pt x="1417064" y="68845"/>
                  <a:pt x="1435768" y="64169"/>
                </a:cubicBezTo>
                <a:cubicBezTo>
                  <a:pt x="1476055" y="54097"/>
                  <a:pt x="1457394" y="59634"/>
                  <a:pt x="1491916" y="48127"/>
                </a:cubicBezTo>
                <a:cubicBezTo>
                  <a:pt x="1524000" y="50801"/>
                  <a:pt x="1557396" y="46680"/>
                  <a:pt x="1588168" y="56148"/>
                </a:cubicBezTo>
                <a:cubicBezTo>
                  <a:pt x="1596249" y="58634"/>
                  <a:pt x="1592408" y="72649"/>
                  <a:pt x="1596189" y="80211"/>
                </a:cubicBezTo>
                <a:cubicBezTo>
                  <a:pt x="1610701" y="109236"/>
                  <a:pt x="1608541" y="103044"/>
                  <a:pt x="1636294" y="112295"/>
                </a:cubicBezTo>
                <a:cubicBezTo>
                  <a:pt x="1651215" y="127215"/>
                  <a:pt x="1656164" y="134261"/>
                  <a:pt x="1676400" y="144379"/>
                </a:cubicBezTo>
                <a:cubicBezTo>
                  <a:pt x="1683962" y="148160"/>
                  <a:pt x="1692442" y="149726"/>
                  <a:pt x="1700463" y="152400"/>
                </a:cubicBezTo>
                <a:cubicBezTo>
                  <a:pt x="1743242" y="149726"/>
                  <a:pt x="1787003" y="153878"/>
                  <a:pt x="1828800" y="144379"/>
                </a:cubicBezTo>
                <a:cubicBezTo>
                  <a:pt x="1847601" y="140106"/>
                  <a:pt x="1860884" y="122990"/>
                  <a:pt x="1876926" y="112295"/>
                </a:cubicBezTo>
                <a:cubicBezTo>
                  <a:pt x="1908024" y="91563"/>
                  <a:pt x="1891844" y="99301"/>
                  <a:pt x="1925052" y="88232"/>
                </a:cubicBezTo>
                <a:cubicBezTo>
                  <a:pt x="1959810" y="90906"/>
                  <a:pt x="1995807" y="86676"/>
                  <a:pt x="2029326" y="96253"/>
                </a:cubicBezTo>
                <a:cubicBezTo>
                  <a:pt x="2037456" y="98576"/>
                  <a:pt x="2029217" y="117993"/>
                  <a:pt x="2037347" y="120316"/>
                </a:cubicBezTo>
                <a:cubicBezTo>
                  <a:pt x="2052985" y="124784"/>
                  <a:pt x="2069431" y="114969"/>
                  <a:pt x="2085473" y="112295"/>
                </a:cubicBezTo>
                <a:cubicBezTo>
                  <a:pt x="2109537" y="96253"/>
                  <a:pt x="2112210" y="98927"/>
                  <a:pt x="2125579" y="72190"/>
                </a:cubicBezTo>
                <a:cubicBezTo>
                  <a:pt x="2138626" y="46096"/>
                  <a:pt x="2126655" y="47050"/>
                  <a:pt x="2149642" y="24063"/>
                </a:cubicBezTo>
                <a:cubicBezTo>
                  <a:pt x="2165190" y="8514"/>
                  <a:pt x="2178197" y="6524"/>
                  <a:pt x="2197768" y="0"/>
                </a:cubicBezTo>
                <a:cubicBezTo>
                  <a:pt x="2232526" y="2674"/>
                  <a:pt x="2267420" y="3948"/>
                  <a:pt x="2302042" y="8021"/>
                </a:cubicBezTo>
                <a:cubicBezTo>
                  <a:pt x="2312990" y="9309"/>
                  <a:pt x="2324266" y="11112"/>
                  <a:pt x="2334126" y="16042"/>
                </a:cubicBezTo>
                <a:cubicBezTo>
                  <a:pt x="2347459" y="22709"/>
                  <a:pt x="2358115" y="46434"/>
                  <a:pt x="2366210" y="56148"/>
                </a:cubicBezTo>
                <a:cubicBezTo>
                  <a:pt x="2373472" y="64862"/>
                  <a:pt x="2382252" y="72190"/>
                  <a:pt x="2390273" y="80211"/>
                </a:cubicBezTo>
                <a:cubicBezTo>
                  <a:pt x="2413146" y="77670"/>
                  <a:pt x="2459651" y="77607"/>
                  <a:pt x="2486526" y="64169"/>
                </a:cubicBezTo>
                <a:cubicBezTo>
                  <a:pt x="2495148" y="59858"/>
                  <a:pt x="2502568" y="53474"/>
                  <a:pt x="2510589" y="48127"/>
                </a:cubicBezTo>
                <a:cubicBezTo>
                  <a:pt x="2515936" y="40106"/>
                  <a:pt x="2519814" y="30880"/>
                  <a:pt x="2526631" y="24063"/>
                </a:cubicBezTo>
                <a:cubicBezTo>
                  <a:pt x="2566166" y="-15473"/>
                  <a:pt x="2616009" y="12375"/>
                  <a:pt x="2671010" y="16042"/>
                </a:cubicBezTo>
                <a:cubicBezTo>
                  <a:pt x="2713007" y="58039"/>
                  <a:pt x="2711116" y="37242"/>
                  <a:pt x="2711116" y="641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12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7030A0"/>
                </a:solidFill>
              </a:rPr>
              <a:t>Procvičování z vašeho minulého úkolu</a:t>
            </a:r>
            <a:endParaRPr lang="cs-CZ" sz="28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04656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Když mám prázdniny, chodím rád na brigádu.</a:t>
            </a:r>
          </a:p>
          <a:p>
            <a:pPr marL="0" indent="0">
              <a:buNone/>
            </a:pPr>
            <a:r>
              <a:rPr lang="cs-CZ" sz="2400" dirty="0" smtClean="0"/>
              <a:t>Kdy </a:t>
            </a:r>
            <a:r>
              <a:rPr lang="cs-CZ" sz="2400" b="1" dirty="0" smtClean="0"/>
              <a:t>chodím rád na brigádu</a:t>
            </a:r>
            <a:r>
              <a:rPr lang="cs-CZ" sz="2400" dirty="0" smtClean="0"/>
              <a:t>? = věta hlavní, řídící</a:t>
            </a:r>
          </a:p>
          <a:p>
            <a:pPr marL="0" indent="0">
              <a:buNone/>
            </a:pPr>
            <a:r>
              <a:rPr lang="cs-CZ" sz="2400" dirty="0" smtClean="0"/>
              <a:t>Když mám prázdniny. = věta vedlejší, závislá</a:t>
            </a:r>
          </a:p>
          <a:p>
            <a:pPr marL="0" indent="0">
              <a:buNone/>
            </a:pPr>
            <a:r>
              <a:rPr lang="cs-CZ" sz="2400" dirty="0" smtClean="0"/>
              <a:t>Graf:    2H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1V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>
                <a:solidFill>
                  <a:srgbClr val="00B050"/>
                </a:solidFill>
              </a:rPr>
              <a:t>Skleněné obaly by se měly více recyklovat, abychom lépe chránili přírodu.</a:t>
            </a:r>
          </a:p>
          <a:p>
            <a:pPr marL="0" indent="0">
              <a:buNone/>
            </a:pPr>
            <a:r>
              <a:rPr lang="cs-CZ" sz="2400" dirty="0" smtClean="0"/>
              <a:t>Proč </a:t>
            </a:r>
            <a:r>
              <a:rPr lang="cs-CZ" sz="2400" b="1" dirty="0" smtClean="0"/>
              <a:t>by se měly skleněné obaly recyklovat</a:t>
            </a:r>
            <a:r>
              <a:rPr lang="cs-CZ" sz="2400" dirty="0" smtClean="0"/>
              <a:t>? = VH, řídící</a:t>
            </a:r>
          </a:p>
          <a:p>
            <a:pPr marL="0" indent="0">
              <a:buNone/>
            </a:pPr>
            <a:r>
              <a:rPr lang="cs-CZ" sz="2400" dirty="0" smtClean="0"/>
              <a:t>Abychom lépe chránili přírodu. = věta vedlejší, závislá </a:t>
            </a:r>
          </a:p>
          <a:p>
            <a:pPr marL="0" indent="0">
              <a:buNone/>
            </a:pPr>
            <a:r>
              <a:rPr lang="cs-CZ" sz="2400" dirty="0" smtClean="0"/>
              <a:t>Graf:  1H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2V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743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4624"/>
            <a:ext cx="8784976" cy="676875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Předpokládáme, že se nám úkol podaří splnit a že uspějeme v soutěži družstev, do které jsme se přihlásili.</a:t>
            </a:r>
          </a:p>
          <a:p>
            <a:pPr marL="0" indent="0">
              <a:buNone/>
            </a:pPr>
            <a:r>
              <a:rPr lang="cs-CZ" sz="2200" dirty="0" smtClean="0"/>
              <a:t>Co </a:t>
            </a:r>
            <a:r>
              <a:rPr lang="cs-CZ" sz="2200" b="1" dirty="0" smtClean="0"/>
              <a:t>předpokládáme</a:t>
            </a:r>
            <a:r>
              <a:rPr lang="cs-CZ" sz="2200" dirty="0" smtClean="0"/>
              <a:t>? = VH, řídící</a:t>
            </a:r>
          </a:p>
          <a:p>
            <a:pPr marL="0" indent="0">
              <a:buNone/>
            </a:pPr>
            <a:r>
              <a:rPr lang="cs-CZ" sz="2200" dirty="0" smtClean="0"/>
              <a:t>Že se nám úkol podaří splnit. = VV, závislá</a:t>
            </a:r>
          </a:p>
          <a:p>
            <a:pPr marL="0" indent="0">
              <a:buNone/>
            </a:pPr>
            <a:r>
              <a:rPr lang="cs-CZ" sz="2200" dirty="0" smtClean="0"/>
              <a:t>Že uspějeme v soutěži družstev. = VV, závislá</a:t>
            </a:r>
          </a:p>
          <a:p>
            <a:pPr marL="0" indent="0">
              <a:buNone/>
            </a:pPr>
            <a:r>
              <a:rPr lang="cs-CZ" sz="2200" b="1" dirty="0" smtClean="0"/>
              <a:t>V</a:t>
            </a:r>
            <a:r>
              <a:rPr lang="cs-CZ" sz="2200" dirty="0" smtClean="0"/>
              <a:t> jaké </a:t>
            </a:r>
            <a:r>
              <a:rPr lang="cs-CZ" sz="2200" b="1" dirty="0" smtClean="0"/>
              <a:t>soutěži družstev uspějeme</a:t>
            </a:r>
            <a:r>
              <a:rPr lang="cs-CZ" sz="2200" dirty="0" smtClean="0"/>
              <a:t>? = věta řídící (pro 4. větu)</a:t>
            </a:r>
          </a:p>
          <a:p>
            <a:pPr marL="0" indent="0">
              <a:buNone/>
            </a:pPr>
            <a:r>
              <a:rPr lang="cs-CZ" sz="2200" dirty="0" smtClean="0"/>
              <a:t>Do které jsme se přihlásili. = VV, závislá</a:t>
            </a:r>
          </a:p>
          <a:p>
            <a:pPr marL="0" indent="0">
              <a:buNone/>
            </a:pPr>
            <a:r>
              <a:rPr lang="cs-CZ" sz="2000" dirty="0" smtClean="0"/>
              <a:t>Graf:     1H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2V      3V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4V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Nebáli se očekávaného setkání, naopak se na něj těšili, protože se měli konečně poznat osobně.</a:t>
            </a:r>
          </a:p>
          <a:p>
            <a:pPr marL="0" indent="0">
              <a:buNone/>
            </a:pPr>
            <a:r>
              <a:rPr lang="cs-CZ" sz="2200" b="1" dirty="0" smtClean="0"/>
              <a:t>Proč se nebáli očekávaného setkání</a:t>
            </a:r>
            <a:r>
              <a:rPr lang="cs-CZ" sz="2200" dirty="0" smtClean="0"/>
              <a:t>? = VH, řídící</a:t>
            </a:r>
          </a:p>
          <a:p>
            <a:pPr marL="0" indent="0">
              <a:buNone/>
            </a:pPr>
            <a:r>
              <a:rPr lang="cs-CZ" sz="2200" b="1" dirty="0" smtClean="0"/>
              <a:t>Proč se na něj naopak těšili</a:t>
            </a:r>
            <a:r>
              <a:rPr lang="cs-CZ" sz="2200" dirty="0" smtClean="0"/>
              <a:t>? = VH, řídící</a:t>
            </a:r>
          </a:p>
          <a:p>
            <a:pPr marL="0" indent="0">
              <a:buNone/>
            </a:pPr>
            <a:r>
              <a:rPr lang="cs-CZ" sz="2200" dirty="0" smtClean="0"/>
              <a:t>Protože se měli poznat osobně. = VV, závislá</a:t>
            </a:r>
          </a:p>
          <a:p>
            <a:pPr marL="0" indent="0">
              <a:buNone/>
            </a:pPr>
            <a:r>
              <a:rPr lang="cs-CZ" sz="2000" dirty="0" smtClean="0"/>
              <a:t>Graf:     1H      2H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3V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1355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4624"/>
            <a:ext cx="8928992" cy="676875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Uchazeč musí předložit kopii dokladu o vzdělání, kterého dosáhl, a uvést, na které škole vzdělání získal.</a:t>
            </a:r>
          </a:p>
          <a:p>
            <a:pPr marL="0" indent="0">
              <a:buNone/>
            </a:pPr>
            <a:r>
              <a:rPr lang="cs-CZ" sz="2200" dirty="0" smtClean="0"/>
              <a:t>O jakém </a:t>
            </a:r>
            <a:r>
              <a:rPr lang="cs-CZ" sz="2200" b="1" dirty="0" smtClean="0"/>
              <a:t>vzdělání musí předložit kopii</a:t>
            </a:r>
            <a:r>
              <a:rPr lang="cs-CZ" sz="2200" dirty="0" smtClean="0"/>
              <a:t>? = VH, řídící</a:t>
            </a:r>
          </a:p>
          <a:p>
            <a:pPr marL="0" indent="0">
              <a:buNone/>
            </a:pPr>
            <a:r>
              <a:rPr lang="cs-CZ" sz="2200" dirty="0" smtClean="0"/>
              <a:t>Kterého dosáhl. = VV, závislá</a:t>
            </a:r>
          </a:p>
          <a:p>
            <a:pPr marL="0" indent="0">
              <a:buNone/>
            </a:pPr>
            <a:r>
              <a:rPr lang="cs-CZ" sz="2200" dirty="0" smtClean="0"/>
              <a:t>Co </a:t>
            </a:r>
            <a:r>
              <a:rPr lang="cs-CZ" sz="2200" b="1" dirty="0" smtClean="0"/>
              <a:t>musí uvést</a:t>
            </a:r>
            <a:r>
              <a:rPr lang="cs-CZ" sz="2200" dirty="0" smtClean="0"/>
              <a:t>? = VH, řídící</a:t>
            </a:r>
          </a:p>
          <a:p>
            <a:pPr marL="0" indent="0">
              <a:buNone/>
            </a:pPr>
            <a:r>
              <a:rPr lang="cs-CZ" sz="2200" dirty="0" smtClean="0"/>
              <a:t>Na které škole vzdělání získal. = VV, závislá</a:t>
            </a:r>
          </a:p>
          <a:p>
            <a:pPr marL="0" indent="0">
              <a:buNone/>
            </a:pPr>
            <a:r>
              <a:rPr lang="cs-CZ" sz="2000" dirty="0" smtClean="0"/>
              <a:t>Graf:    1H    3H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2V        4V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>
                <a:solidFill>
                  <a:srgbClr val="00B050"/>
                </a:solidFill>
              </a:rPr>
              <a:t>E-mailová komunikace má mnoho výhod, ale jsou s ní spojena i jistá rizika, z nichž největší představují počítačové viry.</a:t>
            </a:r>
          </a:p>
          <a:p>
            <a:pPr marL="0" indent="0">
              <a:buNone/>
            </a:pPr>
            <a:r>
              <a:rPr lang="cs-CZ" sz="2200" dirty="0" smtClean="0"/>
              <a:t>E-mailová komunikace má mnoho výhod. = VH (ale není řídící, protože se s ní na žádnou větu neptám)</a:t>
            </a:r>
          </a:p>
          <a:p>
            <a:pPr marL="0" indent="0">
              <a:buNone/>
            </a:pPr>
            <a:r>
              <a:rPr lang="cs-CZ" sz="2200" dirty="0" smtClean="0"/>
              <a:t>Jaká </a:t>
            </a:r>
            <a:r>
              <a:rPr lang="cs-CZ" sz="2200" b="1" dirty="0" smtClean="0"/>
              <a:t>rizika jsou s ní spojena</a:t>
            </a:r>
            <a:r>
              <a:rPr lang="cs-CZ" sz="2200" dirty="0" smtClean="0"/>
              <a:t>? = VH, řídící</a:t>
            </a:r>
          </a:p>
          <a:p>
            <a:pPr marL="0" indent="0">
              <a:buNone/>
            </a:pPr>
            <a:r>
              <a:rPr lang="cs-CZ" sz="2200" dirty="0" smtClean="0"/>
              <a:t>Z nichž největší představují viry. = VV, závislá</a:t>
            </a:r>
          </a:p>
          <a:p>
            <a:pPr marL="0" indent="0">
              <a:buNone/>
            </a:pPr>
            <a:r>
              <a:rPr lang="cs-CZ" sz="2000" dirty="0" smtClean="0"/>
              <a:t>Graf:        1H      2H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3V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3273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Procvičuj – nemusíš udělat všechna cvičení, je to jen námět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www.skolasnadhledem.cz/game/337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www.skolasnadhledem.cz/game/355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www.skolasnadhledem.cz/game/602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https://www.skolasnadhledem.cz/game/856</a:t>
            </a:r>
            <a:endParaRPr lang="cs-CZ" dirty="0" smtClean="0">
              <a:hlinkClick r:id="rId6"/>
            </a:endParaRPr>
          </a:p>
          <a:p>
            <a:r>
              <a:rPr lang="cs-CZ" dirty="0" smtClean="0">
                <a:hlinkClick r:id="rId6"/>
              </a:rPr>
              <a:t>https://www.skolasnadhledem.cz/game/659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https://www.skolasnadhledem.cz/game/927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35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Úkol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cs-CZ" b="1" dirty="0" smtClean="0"/>
              <a:t>Příloha 5 </a:t>
            </a:r>
            <a:r>
              <a:rPr lang="cs-CZ" dirty="0" smtClean="0"/>
              <a:t>– Věty hlavní a vedlejší – procvičování 2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Vypracuj do textu a hotové pošli do </a:t>
            </a:r>
            <a:r>
              <a:rPr lang="cs-CZ" b="1" dirty="0" smtClean="0"/>
              <a:t>19. </a:t>
            </a:r>
            <a:r>
              <a:rPr lang="cs-CZ" b="1" dirty="0" smtClean="0"/>
              <a:t>4. </a:t>
            </a:r>
            <a:r>
              <a:rPr lang="cs-CZ" b="1" smtClean="0"/>
              <a:t>na </a:t>
            </a:r>
            <a:r>
              <a:rPr lang="cs-CZ" b="1" smtClean="0"/>
              <a:t>       e-mail</a:t>
            </a:r>
            <a:r>
              <a:rPr lang="cs-CZ" b="1" dirty="0" smtClean="0"/>
              <a:t>: </a:t>
            </a:r>
            <a:r>
              <a:rPr lang="cs-CZ" b="1" dirty="0" smtClean="0">
                <a:hlinkClick r:id="rId2"/>
              </a:rPr>
              <a:t>dlouha@zsmecholupy.cz</a:t>
            </a: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85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604</Words>
  <Application>Microsoft Office PowerPoint</Application>
  <PresentationFormat>Předvádění na obrazovce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Věty hlavní a vedlejší</vt:lpstr>
      <vt:lpstr>Rozlišení věty hlavní a vedlejší</vt:lpstr>
      <vt:lpstr>Jak postupovat?</vt:lpstr>
      <vt:lpstr>Procvičování z vašeho minulého úkolu</vt:lpstr>
      <vt:lpstr>Prezentace aplikace PowerPoint</vt:lpstr>
      <vt:lpstr>Prezentace aplikace PowerPoint</vt:lpstr>
      <vt:lpstr>Procvičuj – nemusíš udělat všechna cvičení, je to jen námět</vt:lpstr>
      <vt:lpstr>Úkol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dlouh</dc:creator>
  <cp:lastModifiedBy>dlouh</cp:lastModifiedBy>
  <cp:revision>16</cp:revision>
  <dcterms:created xsi:type="dcterms:W3CDTF">2020-04-11T19:15:55Z</dcterms:created>
  <dcterms:modified xsi:type="dcterms:W3CDTF">2020-04-14T07:21:28Z</dcterms:modified>
</cp:coreProperties>
</file>