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0" y="-11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380-A267-410D-9A68-7A07BD87FBB1}" type="datetimeFigureOut">
              <a:rPr lang="cs-CZ" smtClean="0"/>
              <a:t>18.04.2020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F898-78D0-4F45-B44C-D209815660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8880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380-A267-410D-9A68-7A07BD87FBB1}" type="datetimeFigureOut">
              <a:rPr lang="cs-CZ" smtClean="0"/>
              <a:t>18.04.2020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F898-78D0-4F45-B44C-D209815660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1247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380-A267-410D-9A68-7A07BD87FBB1}" type="datetimeFigureOut">
              <a:rPr lang="cs-CZ" smtClean="0"/>
              <a:t>18.04.2020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F898-78D0-4F45-B44C-D209815660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085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380-A267-410D-9A68-7A07BD87FBB1}" type="datetimeFigureOut">
              <a:rPr lang="cs-CZ" smtClean="0"/>
              <a:t>18.04.2020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F898-78D0-4F45-B44C-D209815660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4447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380-A267-410D-9A68-7A07BD87FBB1}" type="datetimeFigureOut">
              <a:rPr lang="cs-CZ" smtClean="0"/>
              <a:t>18.04.2020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F898-78D0-4F45-B44C-D209815660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742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380-A267-410D-9A68-7A07BD87FBB1}" type="datetimeFigureOut">
              <a:rPr lang="cs-CZ" smtClean="0"/>
              <a:t>18.04.2020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F898-78D0-4F45-B44C-D209815660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6344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380-A267-410D-9A68-7A07BD87FBB1}" type="datetimeFigureOut">
              <a:rPr lang="cs-CZ" smtClean="0"/>
              <a:t>18.04.2020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F898-78D0-4F45-B44C-D209815660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289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380-A267-410D-9A68-7A07BD87FBB1}" type="datetimeFigureOut">
              <a:rPr lang="cs-CZ" smtClean="0"/>
              <a:t>18.04.2020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F898-78D0-4F45-B44C-D209815660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6238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380-A267-410D-9A68-7A07BD87FBB1}" type="datetimeFigureOut">
              <a:rPr lang="cs-CZ" smtClean="0"/>
              <a:t>18.04.2020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F898-78D0-4F45-B44C-D209815660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576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380-A267-410D-9A68-7A07BD87FBB1}" type="datetimeFigureOut">
              <a:rPr lang="cs-CZ" smtClean="0"/>
              <a:t>18.04.2020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F898-78D0-4F45-B44C-D209815660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727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380-A267-410D-9A68-7A07BD87FBB1}" type="datetimeFigureOut">
              <a:rPr lang="cs-CZ" smtClean="0"/>
              <a:t>18.04.2020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F898-78D0-4F45-B44C-D209815660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421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4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03380-A267-410D-9A68-7A07BD87FBB1}" type="datetimeFigureOut">
              <a:rPr lang="cs-CZ" smtClean="0"/>
              <a:t>18.04.2020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CF898-78D0-4F45-B44C-D209815660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2593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kaminet.cz/ces/souveti/druhyVV1.php" TargetMode="External"/><Relationship Id="rId3" Type="http://schemas.openxmlformats.org/officeDocument/2006/relationships/hyperlink" Target="https://www.skolasnadhledem.cz/game/570" TargetMode="External"/><Relationship Id="rId7" Type="http://schemas.openxmlformats.org/officeDocument/2006/relationships/hyperlink" Target="https://www.pravopisne.cz/category/vetne-rozbory/skladba-vet-syntax/veta-a-souveti/page/4/" TargetMode="External"/><Relationship Id="rId2" Type="http://schemas.openxmlformats.org/officeDocument/2006/relationships/hyperlink" Target="mailto:dlouha@zsmecholupy.cz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kolasnadhledem.cz/game/788" TargetMode="External"/><Relationship Id="rId5" Type="http://schemas.openxmlformats.org/officeDocument/2006/relationships/hyperlink" Target="https://www.skolasnadhledem.cz/game/571" TargetMode="External"/><Relationship Id="rId4" Type="http://schemas.openxmlformats.org/officeDocument/2006/relationships/hyperlink" Target="https://www.skolasnadhledem.cz/game/572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5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Druhy VV - opakování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588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7030A0"/>
                </a:solidFill>
              </a:rPr>
              <a:t>Druhy vedlejších </a:t>
            </a:r>
            <a:r>
              <a:rPr lang="cs-CZ" sz="3200" dirty="0" smtClean="0">
                <a:solidFill>
                  <a:srgbClr val="7030A0"/>
                </a:solidFill>
              </a:rPr>
              <a:t>vět – zapiš do sešitu                 </a:t>
            </a:r>
            <a:r>
              <a:rPr lang="cs-CZ" sz="2400" dirty="0" smtClean="0">
                <a:solidFill>
                  <a:srgbClr val="7030A0"/>
                </a:solidFill>
              </a:rPr>
              <a:t>(</a:t>
            </a:r>
            <a:r>
              <a:rPr lang="cs-CZ" sz="2400" dirty="0">
                <a:solidFill>
                  <a:srgbClr val="7030A0"/>
                </a:solidFill>
              </a:rPr>
              <a:t>pouze druh VV, otázku a příklad souvětí)</a:t>
            </a:r>
            <a:endParaRPr lang="cs-CZ" sz="32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832648"/>
          </a:xfrm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PŘÍSUDKOVÁ</a:t>
            </a:r>
            <a:r>
              <a:rPr lang="cs-CZ" dirty="0" smtClean="0"/>
              <a:t> – vyjadřuje </a:t>
            </a:r>
            <a:r>
              <a:rPr lang="cs-CZ" dirty="0" smtClean="0">
                <a:solidFill>
                  <a:srgbClr val="FF0000"/>
                </a:solidFill>
              </a:rPr>
              <a:t>jmennou část přísudku</a:t>
            </a:r>
            <a:r>
              <a:rPr lang="cs-CZ" dirty="0" smtClean="0"/>
              <a:t> jmenného se sponou věty hlavní</a:t>
            </a:r>
          </a:p>
          <a:p>
            <a:pPr marL="0" indent="0">
              <a:buNone/>
            </a:pPr>
            <a:r>
              <a:rPr lang="cs-CZ" dirty="0" smtClean="0"/>
              <a:t>-ptáme se otázkou </a:t>
            </a:r>
            <a:r>
              <a:rPr lang="cs-CZ" b="1" dirty="0" smtClean="0"/>
              <a:t>JAKÝ</a:t>
            </a:r>
            <a:r>
              <a:rPr lang="cs-CZ" dirty="0" smtClean="0"/>
              <a:t>?</a:t>
            </a:r>
          </a:p>
          <a:p>
            <a:pPr marL="0" indent="0" algn="ctr">
              <a:buNone/>
            </a:pPr>
            <a:r>
              <a:rPr lang="cs-CZ" dirty="0" smtClean="0">
                <a:latin typeface="Gabriola" panose="04040605051002020D02" pitchFamily="82" charset="0"/>
              </a:rPr>
              <a:t>Věta jednoduchá</a:t>
            </a:r>
          </a:p>
          <a:p>
            <a:pPr marL="0" indent="0" algn="ctr">
              <a:buNone/>
            </a:pPr>
            <a:r>
              <a:rPr lang="cs-CZ" dirty="0" smtClean="0"/>
              <a:t>Princezna </a:t>
            </a:r>
            <a:r>
              <a:rPr lang="cs-CZ" dirty="0" smtClean="0">
                <a:solidFill>
                  <a:srgbClr val="FF0000"/>
                </a:solidFill>
              </a:rPr>
              <a:t>byla</a:t>
            </a:r>
            <a:r>
              <a:rPr lang="cs-CZ" dirty="0" smtClean="0"/>
              <a:t> jako </a:t>
            </a:r>
            <a:r>
              <a:rPr lang="cs-CZ" dirty="0" smtClean="0">
                <a:solidFill>
                  <a:srgbClr val="FF0000"/>
                </a:solidFill>
              </a:rPr>
              <a:t>začarovaná</a:t>
            </a:r>
            <a:r>
              <a:rPr lang="cs-CZ" dirty="0" smtClean="0"/>
              <a:t>.</a:t>
            </a:r>
          </a:p>
          <a:p>
            <a:pPr marL="0" indent="0" algn="ctr">
              <a:buNone/>
            </a:pPr>
            <a:r>
              <a:rPr lang="cs-CZ" i="1" dirty="0" smtClean="0"/>
              <a:t>(</a:t>
            </a:r>
            <a:r>
              <a:rPr lang="cs-CZ" i="1" dirty="0" smtClean="0">
                <a:solidFill>
                  <a:schemeClr val="accent6">
                    <a:lumMod val="50000"/>
                  </a:schemeClr>
                </a:solidFill>
              </a:rPr>
              <a:t>jaká byla? </a:t>
            </a:r>
            <a:r>
              <a:rPr lang="cs-CZ" i="1" dirty="0" smtClean="0"/>
              <a:t>– jako začarovaná)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>
                <a:latin typeface="Gabriola" panose="04040605051002020D02" pitchFamily="82" charset="0"/>
              </a:rPr>
              <a:t>Převedeme do souvětí</a:t>
            </a:r>
          </a:p>
          <a:p>
            <a:pPr marL="0" indent="0" algn="ctr">
              <a:buNone/>
            </a:pPr>
            <a:r>
              <a:rPr lang="cs-CZ" dirty="0" smtClean="0"/>
              <a:t>Princezna byla, </a:t>
            </a:r>
            <a:r>
              <a:rPr lang="cs-CZ" dirty="0" smtClean="0">
                <a:solidFill>
                  <a:srgbClr val="FF0000"/>
                </a:solidFill>
              </a:rPr>
              <a:t>jako by ji začaroval</a:t>
            </a:r>
            <a:r>
              <a:rPr lang="cs-CZ" dirty="0" smtClean="0"/>
              <a:t>.</a:t>
            </a:r>
          </a:p>
          <a:p>
            <a:pPr marL="0" indent="0" algn="ctr">
              <a:buNone/>
            </a:pPr>
            <a:r>
              <a:rPr lang="cs-CZ" i="1" dirty="0" smtClean="0"/>
              <a:t>(</a:t>
            </a:r>
            <a:r>
              <a:rPr lang="cs-CZ" i="1" dirty="0" smtClean="0">
                <a:solidFill>
                  <a:schemeClr val="accent6">
                    <a:lumMod val="50000"/>
                  </a:schemeClr>
                </a:solidFill>
              </a:rPr>
              <a:t>jaká byla? </a:t>
            </a:r>
            <a:r>
              <a:rPr lang="cs-CZ" i="1" dirty="0" smtClean="0"/>
              <a:t>– jako by ji začaroval)</a:t>
            </a:r>
          </a:p>
        </p:txBody>
      </p:sp>
    </p:spTree>
    <p:extLst>
      <p:ext uri="{BB962C8B-B14F-4D97-AF65-F5344CB8AC3E}">
        <p14:creationId xmlns:p14="http://schemas.microsoft.com/office/powerpoint/2010/main" val="337006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-243408"/>
            <a:ext cx="8856984" cy="114300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7030A0"/>
                </a:solidFill>
              </a:rPr>
              <a:t>Ústní procvičování - určuj </a:t>
            </a:r>
            <a:r>
              <a:rPr lang="cs-CZ" sz="3200" dirty="0" smtClean="0">
                <a:solidFill>
                  <a:srgbClr val="7030A0"/>
                </a:solidFill>
              </a:rPr>
              <a:t>druhy vedlejších vět</a:t>
            </a:r>
            <a:endParaRPr lang="cs-CZ" sz="32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5904656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Tetu zajímalo, co strýc dělá.</a:t>
            </a:r>
          </a:p>
          <a:p>
            <a:pPr marL="0" indent="0">
              <a:buNone/>
            </a:pPr>
            <a:r>
              <a:rPr lang="cs-CZ" sz="2400" dirty="0" smtClean="0"/>
              <a:t>Protože sníh tál, bylo hodně vody.</a:t>
            </a:r>
          </a:p>
          <a:p>
            <a:pPr marL="0" indent="0">
              <a:buNone/>
            </a:pPr>
            <a:r>
              <a:rPr lang="cs-CZ" sz="2400" dirty="0" smtClean="0"/>
              <a:t>Budeme-li hotovi, půjdeme ven.</a:t>
            </a:r>
          </a:p>
          <a:p>
            <a:pPr marL="0" indent="0">
              <a:buNone/>
            </a:pPr>
            <a:r>
              <a:rPr lang="cs-CZ" sz="2400" dirty="0" smtClean="0"/>
              <a:t>Když jsme přišli, bylo už pozdě. </a:t>
            </a:r>
          </a:p>
          <a:p>
            <a:pPr marL="0" indent="0">
              <a:buNone/>
            </a:pPr>
            <a:r>
              <a:rPr lang="cs-CZ" sz="2400" dirty="0" smtClean="0"/>
              <a:t>Ministr varuje, že kouření škodí.</a:t>
            </a:r>
          </a:p>
          <a:p>
            <a:pPr marL="0" indent="0">
              <a:buNone/>
            </a:pPr>
            <a:r>
              <a:rPr lang="cs-CZ" sz="2400" dirty="0" smtClean="0"/>
              <a:t>Kdo chce startovat, musí zaplatit.</a:t>
            </a:r>
          </a:p>
          <a:p>
            <a:pPr marL="0" indent="0">
              <a:buNone/>
            </a:pPr>
            <a:r>
              <a:rPr lang="cs-CZ" sz="2400" dirty="0" smtClean="0"/>
              <a:t>Lidé vždy nejsou, jací se tváří.</a:t>
            </a:r>
          </a:p>
          <a:p>
            <a:pPr marL="0" indent="0">
              <a:buNone/>
            </a:pPr>
            <a:r>
              <a:rPr lang="cs-CZ" sz="2400" dirty="0" smtClean="0"/>
              <a:t>Z hotelu viděl, jak vychází slunce.</a:t>
            </a:r>
          </a:p>
          <a:p>
            <a:pPr marL="0" indent="0">
              <a:buNone/>
            </a:pPr>
            <a:r>
              <a:rPr lang="cs-CZ" sz="2400" dirty="0" smtClean="0"/>
              <a:t>Viděl srnky, jak běží kolem silnice.</a:t>
            </a:r>
          </a:p>
          <a:p>
            <a:pPr marL="0" indent="0">
              <a:buNone/>
            </a:pPr>
            <a:r>
              <a:rPr lang="cs-CZ" sz="2400" dirty="0" smtClean="0"/>
              <a:t>Když bude hezky, půjdeme plavat.</a:t>
            </a:r>
          </a:p>
          <a:p>
            <a:pPr marL="0" indent="0">
              <a:buNone/>
            </a:pPr>
            <a:r>
              <a:rPr lang="cs-CZ" sz="2400" dirty="0" smtClean="0"/>
              <a:t>Peče dorty, které jsou nejlepší.</a:t>
            </a:r>
          </a:p>
          <a:p>
            <a:pPr marL="0" indent="0">
              <a:buNone/>
            </a:pPr>
            <a:r>
              <a:rPr lang="cs-CZ" sz="2400" dirty="0" smtClean="0"/>
              <a:t>Běhal tak, že ho nikdo nedohonil.</a:t>
            </a:r>
          </a:p>
          <a:p>
            <a:pPr marL="0" indent="0">
              <a:buNone/>
            </a:pPr>
            <a:r>
              <a:rPr lang="cs-CZ" sz="2400" dirty="0" smtClean="0"/>
              <a:t>Dělal to, jak nejlíp dovedl. </a:t>
            </a:r>
          </a:p>
          <a:p>
            <a:pPr marL="0" indent="0">
              <a:buNone/>
            </a:pPr>
            <a:r>
              <a:rPr lang="cs-CZ" sz="2400" dirty="0" smtClean="0"/>
              <a:t>Podmětná (kdo, co?)</a:t>
            </a:r>
          </a:p>
          <a:p>
            <a:pPr marL="0" indent="0">
              <a:buNone/>
            </a:pPr>
            <a:r>
              <a:rPr lang="cs-CZ" sz="2400" dirty="0" smtClean="0"/>
              <a:t>Příslovečná příčinná (proč?)</a:t>
            </a:r>
          </a:p>
          <a:p>
            <a:pPr marL="0" indent="0">
              <a:buNone/>
            </a:pPr>
            <a:r>
              <a:rPr lang="cs-CZ" sz="2400" dirty="0" smtClean="0"/>
              <a:t>Příslovečná podmínková (kdy?)</a:t>
            </a:r>
          </a:p>
          <a:p>
            <a:pPr marL="0" indent="0">
              <a:buNone/>
            </a:pPr>
            <a:r>
              <a:rPr lang="cs-CZ" sz="2400" dirty="0" smtClean="0"/>
              <a:t>Příslovečná časová (kdy?)</a:t>
            </a:r>
          </a:p>
          <a:p>
            <a:pPr marL="0" indent="0">
              <a:buNone/>
            </a:pPr>
            <a:r>
              <a:rPr lang="cs-CZ" sz="2400" dirty="0" smtClean="0"/>
              <a:t>Předmětná (před kým, čím?)</a:t>
            </a:r>
          </a:p>
          <a:p>
            <a:pPr marL="0" indent="0">
              <a:buNone/>
            </a:pPr>
            <a:r>
              <a:rPr lang="cs-CZ" sz="2400" dirty="0" smtClean="0"/>
              <a:t>Podmětná (kdo, co?)</a:t>
            </a:r>
          </a:p>
          <a:p>
            <a:pPr marL="0" indent="0">
              <a:buNone/>
            </a:pPr>
            <a:r>
              <a:rPr lang="cs-CZ" sz="2400" dirty="0" smtClean="0"/>
              <a:t>Přísudková (jací?)</a:t>
            </a:r>
          </a:p>
          <a:p>
            <a:pPr marL="0" indent="0">
              <a:buNone/>
            </a:pPr>
            <a:r>
              <a:rPr lang="cs-CZ" sz="2400" dirty="0" smtClean="0"/>
              <a:t>Předmětná (koho, co?)</a:t>
            </a:r>
          </a:p>
          <a:p>
            <a:pPr marL="0" indent="0">
              <a:buNone/>
            </a:pPr>
            <a:r>
              <a:rPr lang="cs-CZ" sz="2400" dirty="0" smtClean="0"/>
              <a:t>Doplňková (jaké, co dělali?)</a:t>
            </a:r>
          </a:p>
          <a:p>
            <a:pPr marL="0" indent="0">
              <a:buNone/>
            </a:pPr>
            <a:r>
              <a:rPr lang="cs-CZ" sz="2400" dirty="0" smtClean="0"/>
              <a:t>Příslovečná podmínková (kdy?)</a:t>
            </a:r>
          </a:p>
          <a:p>
            <a:pPr marL="0" indent="0">
              <a:buNone/>
            </a:pPr>
            <a:r>
              <a:rPr lang="cs-CZ" sz="2400" dirty="0" smtClean="0"/>
              <a:t>Přívlastková (jaké?)</a:t>
            </a:r>
          </a:p>
          <a:p>
            <a:pPr marL="0" indent="0">
              <a:buNone/>
            </a:pPr>
            <a:r>
              <a:rPr lang="cs-CZ" sz="2400" dirty="0" smtClean="0"/>
              <a:t>Příslovečná měrová (jak rychle?)</a:t>
            </a:r>
          </a:p>
          <a:p>
            <a:pPr marL="0" indent="0">
              <a:buNone/>
            </a:pPr>
            <a:r>
              <a:rPr lang="cs-CZ" sz="2400" dirty="0" smtClean="0"/>
              <a:t>Příslovečná způsobová (jak?)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93094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332656"/>
            <a:ext cx="8784976" cy="6336704"/>
          </a:xfrm>
        </p:spPr>
        <p:txBody>
          <a:bodyPr>
            <a:normAutofit lnSpcReduction="10000"/>
          </a:bodyPr>
          <a:lstStyle/>
          <a:p>
            <a:r>
              <a:rPr lang="cs-CZ" sz="2800" b="1" dirty="0" smtClean="0"/>
              <a:t>Příloha </a:t>
            </a:r>
            <a:r>
              <a:rPr lang="cs-CZ" sz="2800" b="1" dirty="0" smtClean="0"/>
              <a:t>6 </a:t>
            </a:r>
            <a:r>
              <a:rPr lang="cs-CZ" sz="2800" dirty="0" smtClean="0"/>
              <a:t>Druhy vedlejších vět </a:t>
            </a:r>
            <a:r>
              <a:rPr lang="cs-CZ" sz="2800" dirty="0" smtClean="0"/>
              <a:t>– stáhni a doplň do </a:t>
            </a:r>
            <a:r>
              <a:rPr lang="cs-CZ" sz="2800" dirty="0" smtClean="0"/>
              <a:t>textu</a:t>
            </a:r>
            <a:endParaRPr lang="cs-CZ" sz="28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800" b="1" dirty="0" smtClean="0"/>
              <a:t>Hotový úkol odešli na e-mail: </a:t>
            </a:r>
            <a:r>
              <a:rPr lang="cs-CZ" sz="2800" b="1" dirty="0" smtClean="0">
                <a:hlinkClick r:id="rId2"/>
              </a:rPr>
              <a:t>dlouha@zsmecholupy.cz</a:t>
            </a:r>
            <a:r>
              <a:rPr lang="cs-CZ" sz="2800" b="1" dirty="0" smtClean="0"/>
              <a:t> do </a:t>
            </a:r>
            <a:r>
              <a:rPr lang="cs-CZ" sz="2800" b="1" dirty="0" smtClean="0"/>
              <a:t>24. 4. 2020</a:t>
            </a:r>
            <a:endParaRPr lang="cs-CZ" sz="2800" b="1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sz="2800" u="sng" dirty="0" smtClean="0">
                <a:solidFill>
                  <a:srgbClr val="FF0000"/>
                </a:solidFill>
              </a:rPr>
              <a:t>Procvičovat můžeš na:</a:t>
            </a:r>
          </a:p>
          <a:p>
            <a:pPr marL="0" indent="0">
              <a:buNone/>
            </a:pPr>
            <a:r>
              <a:rPr lang="cs-CZ" sz="2800" dirty="0" smtClean="0">
                <a:hlinkClick r:id="rId3"/>
              </a:rPr>
              <a:t>https://www.skolasnadhledem.cz/game/570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>
                <a:hlinkClick r:id="rId4"/>
              </a:rPr>
              <a:t>https://www.skolasnadhledem.cz/game/572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>
                <a:hlinkClick r:id="rId5"/>
              </a:rPr>
              <a:t>https://www.skolasnadhledem.cz/game/571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>
                <a:hlinkClick r:id="rId6"/>
              </a:rPr>
              <a:t>https://www.skolasnadhledem.cz/game/788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>
                <a:hlinkClick r:id="rId7"/>
              </a:rPr>
              <a:t>https://www.pravopisne.cz/category/vetne-rozbory/skladba-vet-syntax/veta-a-souveti/page/4/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>
                <a:hlinkClick r:id="rId8"/>
              </a:rPr>
              <a:t>http://kaminet.cz/ces/souveti/druhyVV1.php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60124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Rozlišení věty hlavní a vedlejší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760640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Věta hlavní </a:t>
            </a:r>
            <a:r>
              <a:rPr lang="cs-CZ" dirty="0" smtClean="0"/>
              <a:t>– je mluvnicky nezávislá na jiné větě</a:t>
            </a:r>
          </a:p>
          <a:p>
            <a:pPr marL="0" indent="0">
              <a:buNone/>
            </a:pPr>
            <a:r>
              <a:rPr lang="cs-CZ" dirty="0" smtClean="0"/>
              <a:t>= může stát samostatně, nemohu se na ni zeptat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Věta vedlejší </a:t>
            </a:r>
            <a:r>
              <a:rPr lang="cs-CZ" dirty="0" smtClean="0"/>
              <a:t>– je mluvnicky závislá na větě hlavní</a:t>
            </a:r>
          </a:p>
          <a:p>
            <a:pPr marL="0" indent="0">
              <a:buNone/>
            </a:pPr>
            <a:r>
              <a:rPr lang="cs-CZ" dirty="0" smtClean="0"/>
              <a:t>= nemůže stát samostatně, ptám se na ni větou hlavní a tázacím výrazem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Přišel jsem se pozdě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00B050"/>
                </a:solidFill>
              </a:rPr>
              <a:t>protože  jsem zaspal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i="1" dirty="0" smtClean="0">
                <a:solidFill>
                  <a:schemeClr val="accent6">
                    <a:lumMod val="50000"/>
                  </a:schemeClr>
                </a:solidFill>
              </a:rPr>
              <a:t>Proč jsem přišel pozdě?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Abych jí udělal radost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FF0000"/>
                </a:solidFill>
              </a:rPr>
              <a:t>koupil jsem jí kytku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i="1" dirty="0" smtClean="0">
                <a:solidFill>
                  <a:schemeClr val="accent6">
                    <a:lumMod val="50000"/>
                  </a:schemeClr>
                </a:solidFill>
              </a:rPr>
              <a:t>Proč jsem jí koupil kytku?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6961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7030A0"/>
                </a:solidFill>
              </a:rPr>
              <a:t>Ústní procvičování </a:t>
            </a:r>
            <a:r>
              <a:rPr lang="cs-CZ" sz="3200" dirty="0" smtClean="0"/>
              <a:t>- rozliš </a:t>
            </a:r>
            <a:r>
              <a:rPr lang="cs-CZ" sz="3200" dirty="0" smtClean="0"/>
              <a:t>větu </a:t>
            </a:r>
            <a:r>
              <a:rPr lang="cs-CZ" sz="3200" dirty="0" smtClean="0">
                <a:solidFill>
                  <a:srgbClr val="FF0000"/>
                </a:solidFill>
              </a:rPr>
              <a:t>hlavní</a:t>
            </a:r>
            <a:r>
              <a:rPr lang="cs-CZ" sz="3200" dirty="0" smtClean="0"/>
              <a:t> a </a:t>
            </a:r>
            <a:r>
              <a:rPr lang="cs-CZ" sz="3200" dirty="0" smtClean="0">
                <a:solidFill>
                  <a:srgbClr val="00B050"/>
                </a:solidFill>
              </a:rPr>
              <a:t>vedlejší</a:t>
            </a:r>
            <a:endParaRPr lang="cs-CZ" sz="3200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760640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cs-CZ" sz="2000" dirty="0" smtClean="0"/>
              <a:t>I když byl děda unavený, přijel k nám.</a:t>
            </a:r>
          </a:p>
          <a:p>
            <a:pPr marL="0" indent="0">
              <a:buNone/>
            </a:pPr>
            <a:r>
              <a:rPr lang="cs-CZ" sz="2000" dirty="0" smtClean="0"/>
              <a:t>Povídal si s mužem, který procestoval svět.</a:t>
            </a:r>
          </a:p>
          <a:p>
            <a:pPr marL="0" indent="0">
              <a:buNone/>
            </a:pPr>
            <a:r>
              <a:rPr lang="cs-CZ" sz="2000" dirty="0" smtClean="0"/>
              <a:t>Protože pršelo, šli raději domů.</a:t>
            </a:r>
          </a:p>
          <a:p>
            <a:pPr marL="0" indent="0">
              <a:buNone/>
            </a:pPr>
            <a:r>
              <a:rPr lang="cs-CZ" sz="2000" dirty="0" smtClean="0"/>
              <a:t>Jakmile natankujeme benzín, vyrazíme.</a:t>
            </a:r>
          </a:p>
          <a:p>
            <a:pPr marL="0" indent="0">
              <a:buNone/>
            </a:pPr>
            <a:r>
              <a:rPr lang="cs-CZ" sz="2000" dirty="0" smtClean="0"/>
              <a:t>Jelikož brzy vstával, hodně toho stihl.</a:t>
            </a:r>
          </a:p>
          <a:p>
            <a:pPr marL="0" indent="0">
              <a:buNone/>
            </a:pPr>
            <a:r>
              <a:rPr lang="cs-CZ" sz="2000" dirty="0" smtClean="0"/>
              <a:t>Zdálo se, že začíná pršet.</a:t>
            </a:r>
          </a:p>
          <a:p>
            <a:pPr marL="0" indent="0">
              <a:buNone/>
            </a:pPr>
            <a:r>
              <a:rPr lang="cs-CZ" sz="2000" dirty="0" smtClean="0"/>
              <a:t>Překvapil mě, protože přišel včas.</a:t>
            </a:r>
          </a:p>
          <a:p>
            <a:pPr marL="0" indent="0">
              <a:buNone/>
            </a:pPr>
            <a:r>
              <a:rPr lang="cs-CZ" sz="2000" dirty="0" smtClean="0"/>
              <a:t>Abychom chránili prostředí, třídíme.</a:t>
            </a:r>
          </a:p>
          <a:p>
            <a:pPr marL="0" indent="0">
              <a:buNone/>
            </a:pPr>
            <a:r>
              <a:rPr lang="cs-CZ" sz="2000" dirty="0" smtClean="0"/>
              <a:t>Když mi pomůžeš, budeme dříve hotovi.</a:t>
            </a:r>
          </a:p>
          <a:p>
            <a:pPr marL="0" indent="0">
              <a:buNone/>
            </a:pPr>
            <a:r>
              <a:rPr lang="cs-CZ" sz="2000" dirty="0" smtClean="0"/>
              <a:t>Nevím, co na to říct.</a:t>
            </a:r>
          </a:p>
          <a:p>
            <a:pPr marL="0" indent="0">
              <a:buNone/>
            </a:pPr>
            <a:r>
              <a:rPr lang="cs-CZ" sz="2000" dirty="0" smtClean="0"/>
              <a:t>Šel, kam ho nohy nesly. </a:t>
            </a:r>
          </a:p>
          <a:p>
            <a:pPr marL="0" indent="0">
              <a:buNone/>
            </a:pPr>
            <a:r>
              <a:rPr lang="cs-CZ" sz="2000" dirty="0" smtClean="0"/>
              <a:t>Řekni mi, proč jsi tak zamyšlený.</a:t>
            </a:r>
          </a:p>
          <a:p>
            <a:pPr marL="0" indent="0">
              <a:buNone/>
            </a:pPr>
            <a:r>
              <a:rPr lang="cs-CZ" sz="2000" dirty="0" smtClean="0"/>
              <a:t>Kam mě pošleš, tam půjdu. </a:t>
            </a:r>
          </a:p>
          <a:p>
            <a:pPr marL="0" indent="0">
              <a:buNone/>
            </a:pPr>
            <a:r>
              <a:rPr lang="cs-CZ" sz="2000" dirty="0" smtClean="0"/>
              <a:t>Že přijde večer, to mě nenapadlo.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00B050"/>
                </a:solidFill>
              </a:rPr>
              <a:t>I když byl děda unavený</a:t>
            </a:r>
            <a:r>
              <a:rPr lang="cs-CZ" sz="2000" dirty="0" smtClean="0"/>
              <a:t>, </a:t>
            </a:r>
            <a:r>
              <a:rPr lang="cs-CZ" sz="2000" dirty="0" smtClean="0">
                <a:solidFill>
                  <a:srgbClr val="FF0000"/>
                </a:solidFill>
              </a:rPr>
              <a:t>přijel k nám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Povídal si s mužem</a:t>
            </a:r>
            <a:r>
              <a:rPr lang="cs-CZ" sz="2000" dirty="0" smtClean="0"/>
              <a:t>, </a:t>
            </a:r>
            <a:r>
              <a:rPr lang="cs-CZ" sz="2000" dirty="0" smtClean="0">
                <a:solidFill>
                  <a:srgbClr val="00B050"/>
                </a:solidFill>
              </a:rPr>
              <a:t>který procestoval svět.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00B050"/>
                </a:solidFill>
              </a:rPr>
              <a:t>Protože pršelo</a:t>
            </a:r>
            <a:r>
              <a:rPr lang="cs-CZ" sz="2000" dirty="0" smtClean="0"/>
              <a:t>, </a:t>
            </a:r>
            <a:r>
              <a:rPr lang="cs-CZ" sz="2000" dirty="0" smtClean="0">
                <a:solidFill>
                  <a:srgbClr val="FF0000"/>
                </a:solidFill>
              </a:rPr>
              <a:t>šli raději domů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00B050"/>
                </a:solidFill>
              </a:rPr>
              <a:t>Jakmile natankujeme benzín</a:t>
            </a:r>
            <a:r>
              <a:rPr lang="cs-CZ" sz="2000" dirty="0" smtClean="0"/>
              <a:t>, </a:t>
            </a:r>
            <a:r>
              <a:rPr lang="cs-CZ" sz="2000" dirty="0" smtClean="0">
                <a:solidFill>
                  <a:srgbClr val="FF0000"/>
                </a:solidFill>
              </a:rPr>
              <a:t>vyrazíme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00B050"/>
                </a:solidFill>
              </a:rPr>
              <a:t>Jelikož brzy vstával</a:t>
            </a:r>
            <a:r>
              <a:rPr lang="cs-CZ" sz="2000" dirty="0" smtClean="0"/>
              <a:t>, </a:t>
            </a:r>
            <a:r>
              <a:rPr lang="cs-CZ" sz="2000" dirty="0" smtClean="0">
                <a:solidFill>
                  <a:srgbClr val="FF0000"/>
                </a:solidFill>
              </a:rPr>
              <a:t>hodně toho stihl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Zdálo se</a:t>
            </a:r>
            <a:r>
              <a:rPr lang="cs-CZ" sz="2000" dirty="0" smtClean="0"/>
              <a:t>, </a:t>
            </a:r>
            <a:r>
              <a:rPr lang="cs-CZ" sz="2000" dirty="0" smtClean="0">
                <a:solidFill>
                  <a:srgbClr val="00B050"/>
                </a:solidFill>
              </a:rPr>
              <a:t>že začíná pršet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Překvapil mě</a:t>
            </a:r>
            <a:r>
              <a:rPr lang="cs-CZ" sz="2000" dirty="0" smtClean="0"/>
              <a:t>, </a:t>
            </a:r>
            <a:r>
              <a:rPr lang="cs-CZ" sz="2000" dirty="0" smtClean="0">
                <a:solidFill>
                  <a:srgbClr val="00B050"/>
                </a:solidFill>
              </a:rPr>
              <a:t>protože přišel včas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00B050"/>
                </a:solidFill>
              </a:rPr>
              <a:t>Abychom chránili prostředí, </a:t>
            </a:r>
            <a:r>
              <a:rPr lang="cs-CZ" sz="2000" dirty="0" smtClean="0">
                <a:solidFill>
                  <a:srgbClr val="FF0000"/>
                </a:solidFill>
              </a:rPr>
              <a:t>třídíme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00B050"/>
                </a:solidFill>
              </a:rPr>
              <a:t>Když mi pomůžeš</a:t>
            </a:r>
            <a:r>
              <a:rPr lang="cs-CZ" sz="2000" dirty="0" smtClean="0"/>
              <a:t>, </a:t>
            </a:r>
            <a:r>
              <a:rPr lang="cs-CZ" sz="2000" dirty="0" smtClean="0">
                <a:solidFill>
                  <a:srgbClr val="FF0000"/>
                </a:solidFill>
              </a:rPr>
              <a:t>budeme dříve hotovi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Nevím</a:t>
            </a:r>
            <a:r>
              <a:rPr lang="cs-CZ" sz="2000" dirty="0" smtClean="0"/>
              <a:t>, </a:t>
            </a:r>
            <a:r>
              <a:rPr lang="cs-CZ" sz="2000" dirty="0" smtClean="0">
                <a:solidFill>
                  <a:srgbClr val="00B050"/>
                </a:solidFill>
              </a:rPr>
              <a:t>co na to říct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Šel</a:t>
            </a:r>
            <a:r>
              <a:rPr lang="cs-CZ" sz="2000" dirty="0" smtClean="0"/>
              <a:t>, </a:t>
            </a:r>
            <a:r>
              <a:rPr lang="cs-CZ" sz="2000" dirty="0" smtClean="0">
                <a:solidFill>
                  <a:srgbClr val="00B050"/>
                </a:solidFill>
              </a:rPr>
              <a:t>kam ho nohy nesly</a:t>
            </a:r>
            <a:r>
              <a:rPr lang="cs-CZ" sz="2000" dirty="0" smtClean="0"/>
              <a:t>. 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Řekni mi</a:t>
            </a:r>
            <a:r>
              <a:rPr lang="cs-CZ" sz="2000" dirty="0" smtClean="0"/>
              <a:t>, </a:t>
            </a:r>
            <a:r>
              <a:rPr lang="cs-CZ" sz="2000" dirty="0" smtClean="0">
                <a:solidFill>
                  <a:srgbClr val="00B050"/>
                </a:solidFill>
              </a:rPr>
              <a:t>proč jsi tak zamyšlený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00B050"/>
                </a:solidFill>
              </a:rPr>
              <a:t>Kam mě pošleš</a:t>
            </a:r>
            <a:r>
              <a:rPr lang="cs-CZ" sz="2000" dirty="0" smtClean="0"/>
              <a:t>, </a:t>
            </a:r>
            <a:r>
              <a:rPr lang="cs-CZ" sz="2000" dirty="0" smtClean="0">
                <a:solidFill>
                  <a:srgbClr val="FF0000"/>
                </a:solidFill>
              </a:rPr>
              <a:t>tam půjdu</a:t>
            </a:r>
            <a:r>
              <a:rPr lang="cs-CZ" sz="2000" dirty="0" smtClean="0"/>
              <a:t>. 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00B050"/>
                </a:solidFill>
              </a:rPr>
              <a:t>Že přijde večer</a:t>
            </a:r>
            <a:r>
              <a:rPr lang="cs-CZ" sz="2000" dirty="0" smtClean="0"/>
              <a:t>, </a:t>
            </a:r>
            <a:r>
              <a:rPr lang="cs-CZ" sz="2000" dirty="0" smtClean="0">
                <a:solidFill>
                  <a:srgbClr val="FF0000"/>
                </a:solidFill>
              </a:rPr>
              <a:t>to mě nenapadlo</a:t>
            </a:r>
            <a:r>
              <a:rPr lang="cs-CZ" sz="2000" dirty="0" smtClean="0"/>
              <a:t>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39205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-171400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7030A0"/>
                </a:solidFill>
              </a:rPr>
              <a:t>Druhy vedlejších </a:t>
            </a:r>
            <a:r>
              <a:rPr lang="cs-CZ" sz="3200" dirty="0" smtClean="0">
                <a:solidFill>
                  <a:srgbClr val="7030A0"/>
                </a:solidFill>
              </a:rPr>
              <a:t>vět – zapiš do sešitu             </a:t>
            </a:r>
            <a:r>
              <a:rPr lang="cs-CZ" sz="2400" dirty="0" smtClean="0">
                <a:solidFill>
                  <a:srgbClr val="7030A0"/>
                </a:solidFill>
              </a:rPr>
              <a:t>(pouze druh VV, otázku a příklad souvětí)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08720"/>
            <a:ext cx="8856984" cy="5904656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PODMĚTNÁ</a:t>
            </a:r>
            <a:r>
              <a:rPr lang="cs-CZ" dirty="0" smtClean="0"/>
              <a:t> – vyjadřuje </a:t>
            </a:r>
            <a:r>
              <a:rPr lang="cs-CZ" dirty="0" smtClean="0">
                <a:solidFill>
                  <a:srgbClr val="FF0000"/>
                </a:solidFill>
              </a:rPr>
              <a:t>podmět</a:t>
            </a:r>
            <a:r>
              <a:rPr lang="cs-CZ" dirty="0" smtClean="0"/>
              <a:t> věty hlavní</a:t>
            </a:r>
          </a:p>
          <a:p>
            <a:pPr marL="0" indent="0">
              <a:buNone/>
            </a:pPr>
            <a:r>
              <a:rPr lang="cs-CZ" dirty="0" smtClean="0"/>
              <a:t>-ptáme se otázkou </a:t>
            </a:r>
            <a:r>
              <a:rPr lang="cs-CZ" b="1" dirty="0" smtClean="0"/>
              <a:t>KDO, CO</a:t>
            </a:r>
            <a:r>
              <a:rPr lang="cs-CZ" dirty="0" smtClean="0"/>
              <a:t>?</a:t>
            </a:r>
          </a:p>
          <a:p>
            <a:pPr marL="0" indent="0" algn="ctr">
              <a:buNone/>
            </a:pPr>
            <a:r>
              <a:rPr lang="cs-CZ" dirty="0" smtClean="0">
                <a:latin typeface="Gabriola" panose="04040605051002020D02" pitchFamily="82" charset="0"/>
              </a:rPr>
              <a:t>Věta jednoduchá</a:t>
            </a:r>
          </a:p>
          <a:p>
            <a:pPr marL="0" indent="0" algn="ctr">
              <a:buNone/>
            </a:pPr>
            <a:r>
              <a:rPr lang="cs-CZ" dirty="0" smtClean="0">
                <a:solidFill>
                  <a:srgbClr val="FF0000"/>
                </a:solidFill>
              </a:rPr>
              <a:t>Zúčastnit se </a:t>
            </a:r>
            <a:r>
              <a:rPr lang="cs-CZ" dirty="0" smtClean="0"/>
              <a:t>finále je pro nás hlavní.</a:t>
            </a:r>
          </a:p>
          <a:p>
            <a:pPr marL="0" indent="0" algn="ctr">
              <a:buNone/>
            </a:pPr>
            <a:r>
              <a:rPr lang="cs-CZ" i="1" dirty="0" smtClean="0"/>
              <a:t>(</a:t>
            </a:r>
            <a:r>
              <a:rPr lang="cs-CZ" i="1" dirty="0" smtClean="0">
                <a:solidFill>
                  <a:schemeClr val="accent6">
                    <a:lumMod val="50000"/>
                  </a:schemeClr>
                </a:solidFill>
              </a:rPr>
              <a:t>kdo, co je hlavní? </a:t>
            </a:r>
            <a:r>
              <a:rPr lang="cs-CZ" i="1" dirty="0" smtClean="0"/>
              <a:t>– zúčastnit se)</a:t>
            </a:r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>
                <a:latin typeface="Gabriola" panose="04040605051002020D02" pitchFamily="82" charset="0"/>
              </a:rPr>
              <a:t>Převedeme do souvětí</a:t>
            </a:r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Hlavní je, </a:t>
            </a:r>
            <a:r>
              <a:rPr lang="cs-CZ" dirty="0" smtClean="0">
                <a:solidFill>
                  <a:srgbClr val="FF0000"/>
                </a:solidFill>
              </a:rPr>
              <a:t>že se zúčastníme finále</a:t>
            </a:r>
            <a:r>
              <a:rPr lang="cs-CZ" dirty="0" smtClean="0"/>
              <a:t>. </a:t>
            </a:r>
          </a:p>
          <a:p>
            <a:pPr marL="0" indent="0" algn="ctr">
              <a:buNone/>
            </a:pPr>
            <a:r>
              <a:rPr lang="cs-CZ" i="1" dirty="0" smtClean="0"/>
              <a:t>(</a:t>
            </a:r>
            <a:r>
              <a:rPr lang="cs-CZ" i="1" dirty="0" smtClean="0">
                <a:solidFill>
                  <a:schemeClr val="accent6">
                    <a:lumMod val="50000"/>
                  </a:schemeClr>
                </a:solidFill>
              </a:rPr>
              <a:t>kdo, co je hlavní? </a:t>
            </a:r>
            <a:r>
              <a:rPr lang="cs-CZ" i="1" dirty="0" smtClean="0"/>
              <a:t>– že se zúčastníme finále)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536956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7030A0"/>
                </a:solidFill>
              </a:rPr>
              <a:t>Druhy vedlejších </a:t>
            </a:r>
            <a:r>
              <a:rPr lang="cs-CZ" sz="3200" dirty="0" smtClean="0">
                <a:solidFill>
                  <a:srgbClr val="7030A0"/>
                </a:solidFill>
              </a:rPr>
              <a:t>vět – zapiš </a:t>
            </a:r>
            <a:r>
              <a:rPr lang="cs-CZ" sz="3200" dirty="0">
                <a:solidFill>
                  <a:srgbClr val="7030A0"/>
                </a:solidFill>
              </a:rPr>
              <a:t>do sešitu </a:t>
            </a:r>
            <a:r>
              <a:rPr lang="cs-CZ" sz="3200" dirty="0" smtClean="0">
                <a:solidFill>
                  <a:srgbClr val="7030A0"/>
                </a:solidFill>
              </a:rPr>
              <a:t>           </a:t>
            </a:r>
            <a:r>
              <a:rPr lang="cs-CZ" sz="2400" dirty="0" smtClean="0">
                <a:solidFill>
                  <a:srgbClr val="7030A0"/>
                </a:solidFill>
              </a:rPr>
              <a:t>(</a:t>
            </a:r>
            <a:r>
              <a:rPr lang="cs-CZ" sz="2400" dirty="0">
                <a:solidFill>
                  <a:srgbClr val="7030A0"/>
                </a:solidFill>
              </a:rPr>
              <a:t>pouze druh VV, otázku a příklad souvětí)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5976664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PŘEDMĚTNÁ</a:t>
            </a:r>
            <a:r>
              <a:rPr lang="cs-CZ" dirty="0" smtClean="0"/>
              <a:t> – vyjadřuje </a:t>
            </a:r>
            <a:r>
              <a:rPr lang="cs-CZ" dirty="0" smtClean="0">
                <a:solidFill>
                  <a:srgbClr val="FF0000"/>
                </a:solidFill>
              </a:rPr>
              <a:t>předmět</a:t>
            </a:r>
            <a:r>
              <a:rPr lang="cs-CZ" dirty="0" smtClean="0"/>
              <a:t> věty hlavní</a:t>
            </a:r>
          </a:p>
          <a:p>
            <a:pPr marL="0" indent="0">
              <a:buNone/>
            </a:pPr>
            <a:r>
              <a:rPr lang="cs-CZ" dirty="0" smtClean="0"/>
              <a:t>-ptáme se </a:t>
            </a:r>
            <a:r>
              <a:rPr lang="cs-CZ" b="1" dirty="0" smtClean="0"/>
              <a:t>PÁDOVÝMI OTÁZKAMI </a:t>
            </a:r>
            <a:r>
              <a:rPr lang="cs-CZ" dirty="0" smtClean="0"/>
              <a:t>(kromě kdo, co)</a:t>
            </a:r>
          </a:p>
          <a:p>
            <a:pPr marL="0" indent="0" algn="ctr">
              <a:buNone/>
            </a:pPr>
            <a:r>
              <a:rPr lang="cs-CZ" dirty="0" smtClean="0">
                <a:latin typeface="Gabriola" panose="04040605051002020D02" pitchFamily="82" charset="0"/>
              </a:rPr>
              <a:t>Věta jednoduchá</a:t>
            </a:r>
          </a:p>
          <a:p>
            <a:pPr marL="0" indent="0" algn="ctr">
              <a:buNone/>
            </a:pPr>
            <a:r>
              <a:rPr lang="cs-CZ" dirty="0" smtClean="0"/>
              <a:t>Dohodli jsme se </a:t>
            </a:r>
            <a:r>
              <a:rPr lang="cs-CZ" dirty="0" smtClean="0">
                <a:solidFill>
                  <a:srgbClr val="FF0000"/>
                </a:solidFill>
              </a:rPr>
              <a:t>na sestupu </a:t>
            </a:r>
            <a:r>
              <a:rPr lang="cs-CZ" dirty="0" smtClean="0"/>
              <a:t>do údolí.</a:t>
            </a:r>
          </a:p>
          <a:p>
            <a:pPr marL="0" indent="0" algn="ctr">
              <a:buNone/>
            </a:pPr>
            <a:r>
              <a:rPr lang="cs-CZ" i="1" dirty="0" smtClean="0"/>
              <a:t>(</a:t>
            </a:r>
            <a:r>
              <a:rPr lang="cs-CZ" i="1" dirty="0" smtClean="0">
                <a:solidFill>
                  <a:schemeClr val="accent6">
                    <a:lumMod val="50000"/>
                  </a:schemeClr>
                </a:solidFill>
              </a:rPr>
              <a:t>na kom, čem jsme se dohodli? </a:t>
            </a:r>
            <a:r>
              <a:rPr lang="cs-CZ" i="1" dirty="0" smtClean="0"/>
              <a:t>– na sestupu)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>
                <a:latin typeface="Gabriola" panose="04040605051002020D02" pitchFamily="82" charset="0"/>
              </a:rPr>
              <a:t>Převedeme do souvětí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Dohodli jsme se, </a:t>
            </a:r>
            <a:r>
              <a:rPr lang="cs-CZ" dirty="0" smtClean="0">
                <a:solidFill>
                  <a:srgbClr val="FF0000"/>
                </a:solidFill>
              </a:rPr>
              <a:t>že sestoupíme do údolí</a:t>
            </a:r>
            <a:r>
              <a:rPr lang="cs-CZ" dirty="0" smtClean="0"/>
              <a:t>.</a:t>
            </a:r>
          </a:p>
          <a:p>
            <a:pPr marL="0" indent="0" algn="ctr">
              <a:buNone/>
            </a:pPr>
            <a:r>
              <a:rPr lang="cs-CZ" sz="2800" i="1" dirty="0" smtClean="0"/>
              <a:t>(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na kom, čem jsme se dohodli? </a:t>
            </a:r>
            <a:r>
              <a:rPr lang="cs-CZ" sz="2800" i="1" dirty="0" smtClean="0"/>
              <a:t>– že sestoupíme do údolí)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422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7030A0"/>
                </a:solidFill>
              </a:rPr>
              <a:t>Druhy vedlejších </a:t>
            </a:r>
            <a:r>
              <a:rPr lang="cs-CZ" sz="3200" dirty="0" smtClean="0">
                <a:solidFill>
                  <a:srgbClr val="7030A0"/>
                </a:solidFill>
              </a:rPr>
              <a:t>vět – zapiš do sešitu            </a:t>
            </a:r>
            <a:r>
              <a:rPr lang="cs-CZ" sz="2400" dirty="0" smtClean="0">
                <a:solidFill>
                  <a:srgbClr val="7030A0"/>
                </a:solidFill>
              </a:rPr>
              <a:t>(</a:t>
            </a:r>
            <a:r>
              <a:rPr lang="cs-CZ" sz="2400" dirty="0">
                <a:solidFill>
                  <a:srgbClr val="7030A0"/>
                </a:solidFill>
              </a:rPr>
              <a:t>pouze druh VV, otázku a příklad souvětí)</a:t>
            </a:r>
            <a:endParaRPr lang="cs-CZ" sz="32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80728"/>
            <a:ext cx="8856984" cy="5616624"/>
          </a:xfrm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PŘÍSLOVEČNÁ</a:t>
            </a:r>
            <a:r>
              <a:rPr lang="cs-CZ" dirty="0" smtClean="0"/>
              <a:t> – vyjadřuje </a:t>
            </a:r>
            <a:r>
              <a:rPr lang="cs-CZ" dirty="0" smtClean="0">
                <a:solidFill>
                  <a:srgbClr val="FF0000"/>
                </a:solidFill>
              </a:rPr>
              <a:t>příslovečné určení </a:t>
            </a:r>
            <a:r>
              <a:rPr lang="cs-CZ" dirty="0" smtClean="0"/>
              <a:t>věty hlavní</a:t>
            </a:r>
          </a:p>
          <a:p>
            <a:pPr marL="0" indent="0" algn="ctr">
              <a:buNone/>
            </a:pPr>
            <a:r>
              <a:rPr lang="cs-CZ" dirty="0" smtClean="0">
                <a:latin typeface="Gabriola" panose="04040605051002020D02" pitchFamily="82" charset="0"/>
              </a:rPr>
              <a:t>Věta jednoduchá</a:t>
            </a:r>
          </a:p>
          <a:p>
            <a:pPr marL="0" indent="0" algn="ctr">
              <a:buNone/>
            </a:pPr>
            <a:r>
              <a:rPr lang="cs-CZ" dirty="0" smtClean="0">
                <a:solidFill>
                  <a:srgbClr val="FF0000"/>
                </a:solidFill>
              </a:rPr>
              <a:t>Při nedostatku času </a:t>
            </a:r>
            <a:r>
              <a:rPr lang="cs-CZ" dirty="0" smtClean="0"/>
              <a:t>vás nebudu trénovat.</a:t>
            </a:r>
          </a:p>
          <a:p>
            <a:pPr marL="0" indent="0" algn="ctr">
              <a:buNone/>
            </a:pPr>
            <a:r>
              <a:rPr lang="cs-CZ" sz="2600" i="1" dirty="0" smtClean="0"/>
              <a:t>(</a:t>
            </a:r>
            <a:r>
              <a:rPr lang="cs-CZ" sz="2600" i="1" dirty="0" smtClean="0">
                <a:solidFill>
                  <a:schemeClr val="accent6">
                    <a:lumMod val="50000"/>
                  </a:schemeClr>
                </a:solidFill>
              </a:rPr>
              <a:t>za jaké podmínky vás nebudu trénovat? </a:t>
            </a:r>
            <a:r>
              <a:rPr lang="cs-CZ" sz="2600" i="1" dirty="0" smtClean="0"/>
              <a:t>– při nedostatku času)</a:t>
            </a:r>
          </a:p>
          <a:p>
            <a:pPr marL="0" indent="0" algn="ctr">
              <a:buNone/>
            </a:pPr>
            <a:endParaRPr lang="cs-CZ" sz="2600" dirty="0"/>
          </a:p>
          <a:p>
            <a:pPr marL="0" indent="0" algn="ctr">
              <a:buNone/>
            </a:pPr>
            <a:r>
              <a:rPr lang="cs-CZ" dirty="0" smtClean="0">
                <a:latin typeface="Gabriola" panose="04040605051002020D02" pitchFamily="82" charset="0"/>
              </a:rPr>
              <a:t>Převedeme do souvětí</a:t>
            </a:r>
          </a:p>
          <a:p>
            <a:pPr marL="0" indent="0" algn="ctr">
              <a:buNone/>
            </a:pPr>
            <a:r>
              <a:rPr lang="cs-CZ" dirty="0" smtClean="0">
                <a:solidFill>
                  <a:srgbClr val="FF0000"/>
                </a:solidFill>
              </a:rPr>
              <a:t>Když nebudu mít čas</a:t>
            </a:r>
            <a:r>
              <a:rPr lang="cs-CZ" dirty="0" smtClean="0"/>
              <a:t>, nebudu vás trénovat.</a:t>
            </a:r>
          </a:p>
          <a:p>
            <a:pPr marL="0" indent="0" algn="ctr">
              <a:buNone/>
            </a:pPr>
            <a:r>
              <a:rPr lang="cs-CZ" sz="2600" i="1" dirty="0" smtClean="0"/>
              <a:t>(</a:t>
            </a:r>
            <a:r>
              <a:rPr lang="cs-CZ" sz="2600" i="1" dirty="0" smtClean="0">
                <a:solidFill>
                  <a:schemeClr val="accent6">
                    <a:lumMod val="50000"/>
                  </a:schemeClr>
                </a:solidFill>
              </a:rPr>
              <a:t>za jaké podmínky vás nebudu trénovat? </a:t>
            </a:r>
            <a:r>
              <a:rPr lang="cs-CZ" sz="2600" i="1" dirty="0" smtClean="0"/>
              <a:t>– když nebudu mít čas)</a:t>
            </a:r>
            <a:endParaRPr lang="cs-CZ" sz="2600" i="1" dirty="0"/>
          </a:p>
        </p:txBody>
      </p:sp>
    </p:spTree>
    <p:extLst>
      <p:ext uri="{BB962C8B-B14F-4D97-AF65-F5344CB8AC3E}">
        <p14:creationId xmlns:p14="http://schemas.microsoft.com/office/powerpoint/2010/main" val="238844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341"/>
            <a:ext cx="8712968" cy="11430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7030A0"/>
                </a:solidFill>
              </a:rPr>
              <a:t>Druhy příslovečných </a:t>
            </a:r>
            <a:r>
              <a:rPr lang="cs-CZ" dirty="0" smtClean="0">
                <a:solidFill>
                  <a:srgbClr val="7030A0"/>
                </a:solidFill>
              </a:rPr>
              <a:t>vět – zapiš do sešitu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412776"/>
            <a:ext cx="8928992" cy="5904656"/>
          </a:xfrm>
        </p:spPr>
        <p:txBody>
          <a:bodyPr/>
          <a:lstStyle/>
          <a:p>
            <a:r>
              <a:rPr lang="cs-CZ" sz="2800" dirty="0" smtClean="0">
                <a:solidFill>
                  <a:srgbClr val="00B050"/>
                </a:solidFill>
              </a:rPr>
              <a:t>Místní</a:t>
            </a:r>
            <a:r>
              <a:rPr lang="cs-CZ" sz="2800" dirty="0" smtClean="0"/>
              <a:t> – Půjdeme tam, kde rostou houby. </a:t>
            </a:r>
            <a:r>
              <a:rPr lang="cs-CZ" sz="2800" dirty="0" smtClean="0">
                <a:solidFill>
                  <a:schemeClr val="accent6">
                    <a:lumMod val="50000"/>
                  </a:schemeClr>
                </a:solidFill>
              </a:rPr>
              <a:t>(kam?)</a:t>
            </a:r>
          </a:p>
          <a:p>
            <a:r>
              <a:rPr lang="cs-CZ" sz="2800" dirty="0" smtClean="0">
                <a:solidFill>
                  <a:srgbClr val="00B050"/>
                </a:solidFill>
              </a:rPr>
              <a:t>Časová</a:t>
            </a:r>
            <a:r>
              <a:rPr lang="cs-CZ" sz="2800" dirty="0" smtClean="0"/>
              <a:t> – Až vyrosteš, budeš řídit auto. </a:t>
            </a:r>
            <a:r>
              <a:rPr lang="cs-CZ" sz="2800" dirty="0" smtClean="0">
                <a:solidFill>
                  <a:schemeClr val="accent6">
                    <a:lumMod val="50000"/>
                  </a:schemeClr>
                </a:solidFill>
              </a:rPr>
              <a:t>(kdy?)</a:t>
            </a:r>
          </a:p>
          <a:p>
            <a:r>
              <a:rPr lang="cs-CZ" sz="2800" dirty="0" smtClean="0">
                <a:solidFill>
                  <a:srgbClr val="00B050"/>
                </a:solidFill>
              </a:rPr>
              <a:t>Způsobová</a:t>
            </a:r>
            <a:r>
              <a:rPr lang="cs-CZ" sz="2800" dirty="0" smtClean="0"/>
              <a:t> – Zpíval, jak nejlíp dovedl. </a:t>
            </a:r>
            <a:r>
              <a:rPr lang="cs-CZ" sz="2800" dirty="0" smtClean="0">
                <a:solidFill>
                  <a:schemeClr val="accent6">
                    <a:lumMod val="50000"/>
                  </a:schemeClr>
                </a:solidFill>
              </a:rPr>
              <a:t>(jak?)</a:t>
            </a:r>
          </a:p>
          <a:p>
            <a:r>
              <a:rPr lang="cs-CZ" sz="2800" dirty="0" smtClean="0">
                <a:solidFill>
                  <a:srgbClr val="00B050"/>
                </a:solidFill>
              </a:rPr>
              <a:t>Měrová</a:t>
            </a:r>
            <a:r>
              <a:rPr lang="cs-CZ" sz="2800" dirty="0" smtClean="0"/>
              <a:t> – Utíkal rychle, že sotva dech popadl. </a:t>
            </a:r>
            <a:r>
              <a:rPr lang="cs-CZ" sz="2800" dirty="0" smtClean="0">
                <a:solidFill>
                  <a:schemeClr val="accent6">
                    <a:lumMod val="50000"/>
                  </a:schemeClr>
                </a:solidFill>
              </a:rPr>
              <a:t>(jak moc?)</a:t>
            </a:r>
          </a:p>
          <a:p>
            <a:r>
              <a:rPr lang="cs-CZ" sz="2800" dirty="0" smtClean="0">
                <a:solidFill>
                  <a:srgbClr val="00B050"/>
                </a:solidFill>
              </a:rPr>
              <a:t>Příčinná</a:t>
            </a:r>
            <a:r>
              <a:rPr lang="cs-CZ" sz="2800" dirty="0" smtClean="0"/>
              <a:t> – Neběhal, protože ho bolely nohy. </a:t>
            </a:r>
            <a:r>
              <a:rPr lang="cs-CZ" sz="2800" dirty="0" smtClean="0">
                <a:solidFill>
                  <a:schemeClr val="accent6">
                    <a:lumMod val="50000"/>
                  </a:schemeClr>
                </a:solidFill>
              </a:rPr>
              <a:t>(proč?)</a:t>
            </a:r>
          </a:p>
          <a:p>
            <a:r>
              <a:rPr lang="cs-CZ" sz="2800" dirty="0" smtClean="0">
                <a:solidFill>
                  <a:srgbClr val="00B050"/>
                </a:solidFill>
              </a:rPr>
              <a:t>Účelová</a:t>
            </a:r>
            <a:r>
              <a:rPr lang="cs-CZ" sz="2800" dirty="0" smtClean="0"/>
              <a:t> – Přišel, aby nás potěšil. </a:t>
            </a:r>
            <a:r>
              <a:rPr lang="cs-CZ" sz="2800" dirty="0" smtClean="0">
                <a:solidFill>
                  <a:schemeClr val="accent6">
                    <a:lumMod val="50000"/>
                  </a:schemeClr>
                </a:solidFill>
              </a:rPr>
              <a:t>(proč, za jakým účelem?)</a:t>
            </a:r>
          </a:p>
          <a:p>
            <a:r>
              <a:rPr lang="cs-CZ" sz="2800" dirty="0" smtClean="0">
                <a:solidFill>
                  <a:srgbClr val="00B050"/>
                </a:solidFill>
              </a:rPr>
              <a:t>Podmínková</a:t>
            </a:r>
            <a:r>
              <a:rPr lang="cs-CZ" sz="2800" dirty="0" smtClean="0"/>
              <a:t> – Přijde-li včas, uvidí to. </a:t>
            </a:r>
            <a:r>
              <a:rPr lang="cs-CZ" sz="2400" dirty="0" smtClean="0">
                <a:solidFill>
                  <a:schemeClr val="accent6">
                    <a:lumMod val="50000"/>
                  </a:schemeClr>
                </a:solidFill>
              </a:rPr>
              <a:t>(kdy, za jaké podmínky?)</a:t>
            </a:r>
          </a:p>
          <a:p>
            <a:r>
              <a:rPr lang="cs-CZ" sz="2600" dirty="0" smtClean="0">
                <a:solidFill>
                  <a:srgbClr val="00B050"/>
                </a:solidFill>
              </a:rPr>
              <a:t>Přípustková</a:t>
            </a:r>
            <a:r>
              <a:rPr lang="cs-CZ" sz="2600" dirty="0" smtClean="0"/>
              <a:t> – Nezastavila, přestože ji dvakrát volal. </a:t>
            </a:r>
            <a:r>
              <a:rPr lang="cs-CZ" sz="2600" dirty="0" smtClean="0">
                <a:solidFill>
                  <a:schemeClr val="accent6">
                    <a:lumMod val="50000"/>
                  </a:schemeClr>
                </a:solidFill>
              </a:rPr>
              <a:t>(i přes co?)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993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7030A0"/>
                </a:solidFill>
              </a:rPr>
              <a:t>Druhy vedlejších </a:t>
            </a:r>
            <a:r>
              <a:rPr lang="cs-CZ" sz="3200" dirty="0" smtClean="0">
                <a:solidFill>
                  <a:srgbClr val="7030A0"/>
                </a:solidFill>
              </a:rPr>
              <a:t>vět – zapiš do sešitu             </a:t>
            </a:r>
            <a:r>
              <a:rPr lang="cs-CZ" sz="2400" dirty="0" smtClean="0">
                <a:solidFill>
                  <a:srgbClr val="7030A0"/>
                </a:solidFill>
              </a:rPr>
              <a:t>(</a:t>
            </a:r>
            <a:r>
              <a:rPr lang="cs-CZ" sz="2400" dirty="0">
                <a:solidFill>
                  <a:srgbClr val="7030A0"/>
                </a:solidFill>
              </a:rPr>
              <a:t>pouze druh VV, otázku a příklad souvětí)</a:t>
            </a:r>
            <a:endParaRPr lang="cs-CZ" sz="32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832648"/>
          </a:xfrm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PŘÍVLASTKOVÁ</a:t>
            </a:r>
            <a:r>
              <a:rPr lang="cs-CZ" dirty="0" smtClean="0"/>
              <a:t> – vyjadřuje </a:t>
            </a:r>
            <a:r>
              <a:rPr lang="cs-CZ" dirty="0" smtClean="0">
                <a:solidFill>
                  <a:srgbClr val="FF0000"/>
                </a:solidFill>
              </a:rPr>
              <a:t>přívlastek</a:t>
            </a:r>
            <a:r>
              <a:rPr lang="cs-CZ" dirty="0" smtClean="0"/>
              <a:t> podstatného jména věty hlavní</a:t>
            </a:r>
          </a:p>
          <a:p>
            <a:pPr marL="0" indent="0">
              <a:buNone/>
            </a:pPr>
            <a:r>
              <a:rPr lang="cs-CZ" dirty="0" smtClean="0"/>
              <a:t>-ptáme se otázkou </a:t>
            </a:r>
            <a:r>
              <a:rPr lang="cs-CZ" b="1" dirty="0" smtClean="0"/>
              <a:t>JAKÝ, KTERÝ, ČÍ</a:t>
            </a:r>
          </a:p>
          <a:p>
            <a:pPr marL="0" indent="0" algn="ctr">
              <a:buNone/>
            </a:pPr>
            <a:r>
              <a:rPr lang="cs-CZ" dirty="0" smtClean="0">
                <a:latin typeface="Gabriola" panose="04040605051002020D02" pitchFamily="82" charset="0"/>
              </a:rPr>
              <a:t>Věta jednoduchá</a:t>
            </a:r>
          </a:p>
          <a:p>
            <a:pPr marL="0" indent="0" algn="ctr">
              <a:buNone/>
            </a:pPr>
            <a:r>
              <a:rPr lang="cs-CZ" dirty="0" smtClean="0"/>
              <a:t>Vyprávěl příhody z </a:t>
            </a:r>
            <a:r>
              <a:rPr lang="cs-CZ" dirty="0" smtClean="0">
                <a:solidFill>
                  <a:srgbClr val="FF0000"/>
                </a:solidFill>
              </a:rPr>
              <a:t>rodného</a:t>
            </a:r>
            <a:r>
              <a:rPr lang="cs-CZ" dirty="0" smtClean="0"/>
              <a:t> kraje.</a:t>
            </a:r>
          </a:p>
          <a:p>
            <a:pPr marL="0" indent="0" algn="ctr">
              <a:buNone/>
            </a:pPr>
            <a:r>
              <a:rPr lang="cs-CZ" i="1" dirty="0" smtClean="0"/>
              <a:t>(</a:t>
            </a:r>
            <a:r>
              <a:rPr lang="cs-CZ" i="1" dirty="0" smtClean="0">
                <a:solidFill>
                  <a:schemeClr val="accent6">
                    <a:lumMod val="50000"/>
                  </a:schemeClr>
                </a:solidFill>
              </a:rPr>
              <a:t>z jakého kraje? </a:t>
            </a:r>
            <a:r>
              <a:rPr lang="cs-CZ" i="1" dirty="0" smtClean="0"/>
              <a:t>– rodného)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>
                <a:latin typeface="Gabriola" panose="04040605051002020D02" pitchFamily="82" charset="0"/>
              </a:rPr>
              <a:t>Převedeme do souvětí</a:t>
            </a:r>
          </a:p>
          <a:p>
            <a:pPr marL="0" indent="0" algn="ctr">
              <a:buNone/>
            </a:pPr>
            <a:r>
              <a:rPr lang="cs-CZ" dirty="0" smtClean="0"/>
              <a:t>Vyprávěl příhody z kraje, </a:t>
            </a:r>
            <a:r>
              <a:rPr lang="cs-CZ" dirty="0" smtClean="0">
                <a:solidFill>
                  <a:srgbClr val="FF0000"/>
                </a:solidFill>
              </a:rPr>
              <a:t>kde se narodil</a:t>
            </a:r>
            <a:r>
              <a:rPr lang="cs-CZ" dirty="0" smtClean="0"/>
              <a:t>.</a:t>
            </a:r>
          </a:p>
          <a:p>
            <a:pPr marL="0" indent="0" algn="ctr">
              <a:buNone/>
            </a:pPr>
            <a:r>
              <a:rPr lang="cs-CZ" i="1" dirty="0" smtClean="0"/>
              <a:t>(</a:t>
            </a:r>
            <a:r>
              <a:rPr lang="cs-CZ" i="1" dirty="0" smtClean="0">
                <a:solidFill>
                  <a:schemeClr val="accent6">
                    <a:lumMod val="50000"/>
                  </a:schemeClr>
                </a:solidFill>
              </a:rPr>
              <a:t>z jakého kraje? </a:t>
            </a:r>
            <a:r>
              <a:rPr lang="cs-CZ" i="1" dirty="0" smtClean="0"/>
              <a:t>– kde se narodil)</a:t>
            </a:r>
          </a:p>
        </p:txBody>
      </p:sp>
    </p:spTree>
    <p:extLst>
      <p:ext uri="{BB962C8B-B14F-4D97-AF65-F5344CB8AC3E}">
        <p14:creationId xmlns:p14="http://schemas.microsoft.com/office/powerpoint/2010/main" val="3155712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7030A0"/>
                </a:solidFill>
              </a:rPr>
              <a:t>Druhy vedlejších </a:t>
            </a:r>
            <a:r>
              <a:rPr lang="cs-CZ" dirty="0" smtClean="0">
                <a:solidFill>
                  <a:srgbClr val="7030A0"/>
                </a:solidFill>
              </a:rPr>
              <a:t>vět – zapiš do sešitu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832648"/>
          </a:xfrm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DOPLŇKOVÁ</a:t>
            </a:r>
            <a:r>
              <a:rPr lang="cs-CZ" dirty="0" smtClean="0"/>
              <a:t> – vyjadřuje </a:t>
            </a:r>
            <a:r>
              <a:rPr lang="cs-CZ" dirty="0" smtClean="0">
                <a:solidFill>
                  <a:srgbClr val="FF0000"/>
                </a:solidFill>
              </a:rPr>
              <a:t>doplněk</a:t>
            </a:r>
            <a:r>
              <a:rPr lang="cs-CZ" dirty="0" smtClean="0"/>
              <a:t> věty hlavní</a:t>
            </a:r>
          </a:p>
          <a:p>
            <a:pPr marL="0" indent="0">
              <a:buNone/>
            </a:pPr>
            <a:r>
              <a:rPr lang="cs-CZ" dirty="0" smtClean="0"/>
              <a:t>-závisí většinou na slovese smyslového vnímání (vidět, slyšet, cítit, připadat si)</a:t>
            </a:r>
          </a:p>
          <a:p>
            <a:pPr marL="0" indent="0" algn="ctr">
              <a:buNone/>
            </a:pPr>
            <a:r>
              <a:rPr lang="cs-CZ" dirty="0" smtClean="0">
                <a:latin typeface="Gabriola" panose="04040605051002020D02" pitchFamily="82" charset="0"/>
              </a:rPr>
              <a:t>Věta jednoduchá</a:t>
            </a:r>
          </a:p>
          <a:p>
            <a:pPr marL="0" indent="0" algn="ctr">
              <a:buNone/>
            </a:pPr>
            <a:r>
              <a:rPr lang="cs-CZ" dirty="0" smtClean="0"/>
              <a:t>Pozoroval jsem koťata </a:t>
            </a:r>
            <a:r>
              <a:rPr lang="cs-CZ" dirty="0" smtClean="0">
                <a:solidFill>
                  <a:srgbClr val="FF0000"/>
                </a:solidFill>
              </a:rPr>
              <a:t>hrající si </a:t>
            </a:r>
            <a:r>
              <a:rPr lang="cs-CZ" dirty="0" smtClean="0"/>
              <a:t>s klubkem.</a:t>
            </a:r>
          </a:p>
          <a:p>
            <a:pPr marL="0" indent="0" algn="ctr">
              <a:buNone/>
            </a:pPr>
            <a:r>
              <a:rPr lang="cs-CZ" i="1" dirty="0" smtClean="0"/>
              <a:t>(</a:t>
            </a:r>
            <a:r>
              <a:rPr lang="cs-CZ" i="1" dirty="0" smtClean="0">
                <a:solidFill>
                  <a:schemeClr val="accent6">
                    <a:lumMod val="50000"/>
                  </a:schemeClr>
                </a:solidFill>
              </a:rPr>
              <a:t>jaká koťata? 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</a:rPr>
              <a:t>c</a:t>
            </a:r>
            <a:r>
              <a:rPr lang="cs-CZ" i="1" dirty="0" smtClean="0">
                <a:solidFill>
                  <a:schemeClr val="accent6">
                    <a:lumMod val="50000"/>
                  </a:schemeClr>
                </a:solidFill>
              </a:rPr>
              <a:t>o dělající? </a:t>
            </a:r>
            <a:r>
              <a:rPr lang="cs-CZ" i="1" dirty="0" smtClean="0"/>
              <a:t>– hrající si s klubkem)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>
                <a:latin typeface="Gabriola" panose="04040605051002020D02" pitchFamily="82" charset="0"/>
              </a:rPr>
              <a:t>Převedeme do souvětí</a:t>
            </a:r>
          </a:p>
          <a:p>
            <a:pPr marL="0" indent="0" algn="ctr">
              <a:buNone/>
            </a:pPr>
            <a:r>
              <a:rPr lang="cs-CZ" dirty="0" smtClean="0"/>
              <a:t>Pozoroval jsem koťata, </a:t>
            </a:r>
            <a:r>
              <a:rPr lang="cs-CZ" dirty="0" smtClean="0">
                <a:solidFill>
                  <a:srgbClr val="FF0000"/>
                </a:solidFill>
              </a:rPr>
              <a:t>jak si hrají s klubkem</a:t>
            </a:r>
            <a:r>
              <a:rPr lang="cs-CZ" dirty="0" smtClean="0"/>
              <a:t>.</a:t>
            </a:r>
          </a:p>
          <a:p>
            <a:pPr marL="0" indent="0" algn="ctr">
              <a:buNone/>
            </a:pPr>
            <a:r>
              <a:rPr lang="cs-CZ" i="1" dirty="0" smtClean="0"/>
              <a:t>(</a:t>
            </a:r>
            <a:r>
              <a:rPr lang="cs-CZ" i="1" dirty="0" smtClean="0">
                <a:solidFill>
                  <a:schemeClr val="accent6">
                    <a:lumMod val="50000"/>
                  </a:schemeClr>
                </a:solidFill>
              </a:rPr>
              <a:t>co dělají koťata? </a:t>
            </a:r>
            <a:r>
              <a:rPr lang="cs-CZ" i="1" dirty="0" smtClean="0"/>
              <a:t>– hrají si s klubkem)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611313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1083</Words>
  <Application>Microsoft Office PowerPoint</Application>
  <PresentationFormat>Předvádění na obrazovce (4:3)</PresentationFormat>
  <Paragraphs>149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Druhy VV - opakování</vt:lpstr>
      <vt:lpstr>Rozlišení věty hlavní a vedlejší</vt:lpstr>
      <vt:lpstr>Ústní procvičování - rozliš větu hlavní a vedlejší</vt:lpstr>
      <vt:lpstr>Druhy vedlejších vět – zapiš do sešitu             (pouze druh VV, otázku a příklad souvětí)</vt:lpstr>
      <vt:lpstr>Druhy vedlejších vět – zapiš do sešitu            (pouze druh VV, otázku a příklad souvětí)</vt:lpstr>
      <vt:lpstr>Druhy vedlejších vět – zapiš do sešitu            (pouze druh VV, otázku a příklad souvětí)</vt:lpstr>
      <vt:lpstr>Druhy příslovečných vět – zapiš do sešitu</vt:lpstr>
      <vt:lpstr>Druhy vedlejších vět – zapiš do sešitu             (pouze druh VV, otázku a příklad souvětí)</vt:lpstr>
      <vt:lpstr>Druhy vedlejších vět – zapiš do sešitu</vt:lpstr>
      <vt:lpstr>Druhy vedlejších vět – zapiš do sešitu                 (pouze druh VV, otázku a příklad souvětí)</vt:lpstr>
      <vt:lpstr>Ústní procvičování - určuj druhy vedlejších vět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Druhy VV - opakování</dc:title>
  <dc:creator>dlouh</dc:creator>
  <cp:lastModifiedBy>dlouh</cp:lastModifiedBy>
  <cp:revision>21</cp:revision>
  <dcterms:created xsi:type="dcterms:W3CDTF">2020-03-28T11:20:36Z</dcterms:created>
  <dcterms:modified xsi:type="dcterms:W3CDTF">2020-04-18T10:02:20Z</dcterms:modified>
</cp:coreProperties>
</file>