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08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81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20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67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9296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41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2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27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18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86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26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718DA-F961-433E-A567-F55E72A1AB5F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6C42-8FF4-4CB3-8DF8-E99A334056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84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FhNrH6pKV0" TargetMode="External"/><Relationship Id="rId2" Type="http://schemas.openxmlformats.org/officeDocument/2006/relationships/hyperlink" Target="https://www.youtube.com/watch?v=1H4Y88V20M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Druhy VV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600" dirty="0" smtClean="0">
                <a:solidFill>
                  <a:srgbClr val="C00000"/>
                </a:solidFill>
              </a:rPr>
              <a:t>Co nám nejde – </a:t>
            </a:r>
            <a:r>
              <a:rPr lang="cs-CZ" sz="3600" dirty="0" smtClean="0">
                <a:solidFill>
                  <a:schemeClr val="bg2">
                    <a:lumMod val="25000"/>
                  </a:schemeClr>
                </a:solidFill>
              </a:rPr>
              <a:t>nic nezapisujte, jen se snažte pochopit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2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rgbClr val="7030A0"/>
                </a:solidFill>
              </a:rPr>
              <a:t>Úkoly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r>
              <a:rPr lang="cs-CZ" b="1" dirty="0" smtClean="0"/>
              <a:t>1) Příloha 7 </a:t>
            </a:r>
            <a:r>
              <a:rPr lang="cs-CZ" dirty="0" smtClean="0"/>
              <a:t>Druhy VV 2 – vypracuj do zadání</a:t>
            </a:r>
          </a:p>
          <a:p>
            <a:r>
              <a:rPr lang="cs-CZ" b="1" dirty="0" smtClean="0"/>
              <a:t>2) Pracovní sešit 51/1 A+B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H</a:t>
            </a:r>
            <a:r>
              <a:rPr lang="cs-CZ" dirty="0" smtClean="0"/>
              <a:t>otové odešli na e-mail: </a:t>
            </a:r>
            <a:r>
              <a:rPr lang="cs-CZ" dirty="0" smtClean="0">
                <a:hlinkClick r:id="rId2"/>
              </a:rPr>
              <a:t>dlouha@zsmecholupy.cz</a:t>
            </a:r>
            <a:r>
              <a:rPr lang="cs-CZ" dirty="0" smtClean="0"/>
              <a:t> do 1. 5.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314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Špatně se vám určují vedlejší věty </a:t>
            </a:r>
            <a:r>
              <a:rPr lang="cs-CZ" b="1" dirty="0" smtClean="0">
                <a:solidFill>
                  <a:srgbClr val="7030A0"/>
                </a:solidFill>
              </a:rPr>
              <a:t>přísudkové a doplňkové</a:t>
            </a:r>
            <a:endParaRPr lang="cs-CZ" b="1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Podíváme se na ně znovu a pořádně</a:t>
            </a:r>
          </a:p>
          <a:p>
            <a:r>
              <a:rPr lang="cs-CZ" dirty="0" smtClean="0"/>
              <a:t>Musíte si uvědomit, že vedlejší věta zastupuje větný člen (tedy přísudek nebo doplněk)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30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VV přísudková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</a:t>
            </a:r>
            <a:r>
              <a:rPr lang="cs-CZ" dirty="0" smtClean="0"/>
              <a:t>yjadřuje jmennou část přísudku věty hlavní (pro toho, kdo zapomněl, připomenutí:</a:t>
            </a:r>
          </a:p>
          <a:p>
            <a:pPr marL="0" indent="0" algn="ctr">
              <a:buNone/>
            </a:pPr>
            <a:r>
              <a:rPr lang="cs-CZ" dirty="0" smtClean="0"/>
              <a:t> přísudek jmenný se sponou  =                      </a:t>
            </a:r>
            <a:r>
              <a:rPr lang="cs-CZ" i="1" dirty="0" smtClean="0">
                <a:solidFill>
                  <a:srgbClr val="0070C0"/>
                </a:solidFill>
              </a:rPr>
              <a:t>Tatínek </a:t>
            </a:r>
            <a:r>
              <a:rPr lang="cs-CZ" i="1" u="wavyHeavy" dirty="0" smtClean="0">
                <a:solidFill>
                  <a:srgbClr val="0070C0"/>
                </a:solidFill>
              </a:rPr>
              <a:t>se stal vedoucím</a:t>
            </a:r>
            <a:r>
              <a:rPr lang="cs-CZ" i="1" dirty="0" smtClean="0">
                <a:solidFill>
                  <a:srgbClr val="0070C0"/>
                </a:solidFill>
              </a:rPr>
              <a:t>. Tatínek </a:t>
            </a:r>
            <a:r>
              <a:rPr lang="cs-CZ" i="1" u="wavyHeavy" dirty="0" smtClean="0">
                <a:solidFill>
                  <a:srgbClr val="0070C0"/>
                </a:solidFill>
              </a:rPr>
              <a:t>je vedoucí</a:t>
            </a:r>
            <a:r>
              <a:rPr lang="cs-CZ" i="1" dirty="0" smtClean="0">
                <a:solidFill>
                  <a:srgbClr val="0070C0"/>
                </a:solidFill>
              </a:rPr>
              <a:t>.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Věta hlavní musí obsahovat </a:t>
            </a:r>
            <a:r>
              <a:rPr lang="cs-CZ" dirty="0" smtClean="0">
                <a:solidFill>
                  <a:srgbClr val="FF0000"/>
                </a:solidFill>
              </a:rPr>
              <a:t>sponové sloveso </a:t>
            </a:r>
            <a:r>
              <a:rPr lang="cs-CZ" dirty="0" smtClean="0"/>
              <a:t>(být, bývat, stát se, stávat se) – podle toho poznám, že vedlejší věta je přísudková</a:t>
            </a:r>
          </a:p>
          <a:p>
            <a:r>
              <a:rPr lang="cs-CZ" dirty="0" smtClean="0"/>
              <a:t>Bývá uvozena zájmeny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kdo, jaký, </a:t>
            </a:r>
            <a:r>
              <a:rPr lang="cs-CZ" dirty="0" smtClean="0"/>
              <a:t>příslovcem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jak</a:t>
            </a:r>
            <a:r>
              <a:rPr lang="cs-CZ" dirty="0" smtClean="0"/>
              <a:t> nebo spojkou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jako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Stal se </a:t>
            </a:r>
            <a:r>
              <a:rPr lang="cs-CZ" dirty="0" smtClean="0">
                <a:solidFill>
                  <a:srgbClr val="0070C0"/>
                </a:solidFill>
              </a:rPr>
              <a:t>tím, kdo vede pracovní tým.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0070C0"/>
                </a:solidFill>
              </a:rPr>
              <a:t>Karel </a:t>
            </a:r>
            <a:r>
              <a:rPr lang="cs-CZ" dirty="0" smtClean="0">
                <a:solidFill>
                  <a:srgbClr val="FF0000"/>
                </a:solidFill>
              </a:rPr>
              <a:t>není</a:t>
            </a:r>
            <a:r>
              <a:rPr lang="cs-CZ" dirty="0" smtClean="0">
                <a:solidFill>
                  <a:srgbClr val="0070C0"/>
                </a:solidFill>
              </a:rPr>
              <a:t> takový, jak se o něm vypráví.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54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Přísudek x VV přísudková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Výsledky </a:t>
            </a:r>
            <a:r>
              <a:rPr lang="cs-CZ" u="wavyHeavy" dirty="0" smtClean="0"/>
              <a:t>byly předpokládané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Výsledky </a:t>
            </a:r>
            <a:r>
              <a:rPr lang="cs-CZ" dirty="0" smtClean="0">
                <a:solidFill>
                  <a:srgbClr val="FF0000"/>
                </a:solidFill>
              </a:rPr>
              <a:t>byly</a:t>
            </a:r>
            <a:r>
              <a:rPr lang="cs-CZ" dirty="0" smtClean="0"/>
              <a:t> takové, jaké jsme předpokládali.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Stromy </a:t>
            </a:r>
            <a:r>
              <a:rPr lang="cs-CZ" u="wavyHeavy" dirty="0" smtClean="0"/>
              <a:t>jsou postříbřené </a:t>
            </a:r>
            <a:r>
              <a:rPr lang="cs-CZ" dirty="0" smtClean="0"/>
              <a:t>sněhem.</a:t>
            </a:r>
          </a:p>
          <a:p>
            <a:pPr marL="0" indent="0">
              <a:buNone/>
            </a:pPr>
            <a:r>
              <a:rPr lang="cs-CZ" dirty="0" smtClean="0"/>
              <a:t>Stromy </a:t>
            </a:r>
            <a:r>
              <a:rPr lang="cs-CZ" dirty="0" smtClean="0">
                <a:solidFill>
                  <a:srgbClr val="FF0000"/>
                </a:solidFill>
              </a:rPr>
              <a:t>jsou</a:t>
            </a:r>
            <a:r>
              <a:rPr lang="cs-CZ" dirty="0" smtClean="0"/>
              <a:t>, jako by je postříbřili sněhem.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Pomalu </a:t>
            </a:r>
            <a:r>
              <a:rPr lang="cs-CZ" u="wavyHeavy" dirty="0" smtClean="0"/>
              <a:t>se stával obdivuhodným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Stával se </a:t>
            </a:r>
            <a:r>
              <a:rPr lang="cs-CZ" dirty="0" smtClean="0"/>
              <a:t>tím, koho lidé obdivují.</a:t>
            </a:r>
          </a:p>
        </p:txBody>
      </p:sp>
    </p:spTree>
    <p:extLst>
      <p:ext uri="{BB962C8B-B14F-4D97-AF65-F5344CB8AC3E}">
        <p14:creationId xmlns:p14="http://schemas.microsoft.com/office/powerpoint/2010/main" val="224200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1263" y="-126414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VV doplňková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Vyjadřuje doplněk věty hlavní = rozvíjí stejně jako doplněk jméno i sloveso</a:t>
            </a:r>
          </a:p>
          <a:p>
            <a:r>
              <a:rPr lang="cs-CZ" dirty="0" smtClean="0"/>
              <a:t>Věta hlavní, kterou rozvíjí, obvykle (ale ne vždy) obsahuje </a:t>
            </a:r>
            <a:r>
              <a:rPr lang="cs-CZ" dirty="0" smtClean="0">
                <a:solidFill>
                  <a:srgbClr val="FF0000"/>
                </a:solidFill>
              </a:rPr>
              <a:t>sloveso vnímání </a:t>
            </a:r>
            <a:r>
              <a:rPr lang="cs-CZ" dirty="0" smtClean="0"/>
              <a:t>(slyšet, vidět, pozorovat, spatřit) a před čárkou je </a:t>
            </a:r>
            <a:r>
              <a:rPr lang="cs-CZ" dirty="0" smtClean="0">
                <a:solidFill>
                  <a:srgbClr val="FF0000"/>
                </a:solidFill>
              </a:rPr>
              <a:t>podstatné jméno </a:t>
            </a:r>
            <a:r>
              <a:rPr lang="cs-CZ" dirty="0" smtClean="0"/>
              <a:t>nebo </a:t>
            </a:r>
            <a:r>
              <a:rPr lang="cs-CZ" dirty="0" smtClean="0">
                <a:solidFill>
                  <a:srgbClr val="FF0000"/>
                </a:solidFill>
              </a:rPr>
              <a:t>zájmeno</a:t>
            </a:r>
          </a:p>
          <a:p>
            <a:r>
              <a:rPr lang="cs-CZ" dirty="0" smtClean="0"/>
              <a:t>Bývá uvozena slovy 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jak, jako, kterak</a:t>
            </a:r>
          </a:p>
          <a:p>
            <a:pPr marL="0" indent="0" algn="ctr">
              <a:buNone/>
            </a:pPr>
            <a:r>
              <a:rPr lang="cs-CZ" u="sng" dirty="0" smtClean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</a:rPr>
              <a:t>Viděl</a:t>
            </a:r>
            <a:r>
              <a:rPr lang="cs-CZ" dirty="0" smtClean="0">
                <a:solidFill>
                  <a:srgbClr val="0070C0"/>
                </a:solidFill>
              </a:rPr>
              <a:t> maminku, jak vaří oběd.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70C0"/>
                </a:solidFill>
              </a:rPr>
              <a:t>     </a:t>
            </a:r>
            <a:r>
              <a:rPr lang="cs-CZ" u="sng" dirty="0" smtClean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</a:rPr>
              <a:t>Poslouchal</a:t>
            </a:r>
            <a:r>
              <a:rPr lang="cs-CZ" dirty="0" smtClean="0">
                <a:solidFill>
                  <a:srgbClr val="0070C0"/>
                </a:solidFill>
              </a:rPr>
              <a:t> učitele, jak vykládá novou látku.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(Pozor: 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Poslouchal, jak učitel vykládá látku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– poslouchal KOHO, CO? – ptám se pád.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tázkou  = VV předmětná)</a:t>
            </a:r>
          </a:p>
          <a:p>
            <a:endParaRPr lang="cs-CZ" dirty="0"/>
          </a:p>
        </p:txBody>
      </p:sp>
      <p:sp>
        <p:nvSpPr>
          <p:cNvPr id="9" name="Volný tvar 8"/>
          <p:cNvSpPr/>
          <p:nvPr/>
        </p:nvSpPr>
        <p:spPr>
          <a:xfrm>
            <a:off x="2662989" y="4082716"/>
            <a:ext cx="2542674" cy="176463"/>
          </a:xfrm>
          <a:custGeom>
            <a:avLst/>
            <a:gdLst>
              <a:gd name="connsiteX0" fmla="*/ 0 w 2542674"/>
              <a:gd name="connsiteY0" fmla="*/ 168442 h 176463"/>
              <a:gd name="connsiteX1" fmla="*/ 40106 w 2542674"/>
              <a:gd name="connsiteY1" fmla="*/ 160421 h 176463"/>
              <a:gd name="connsiteX2" fmla="*/ 64169 w 2542674"/>
              <a:gd name="connsiteY2" fmla="*/ 144379 h 176463"/>
              <a:gd name="connsiteX3" fmla="*/ 88232 w 2542674"/>
              <a:gd name="connsiteY3" fmla="*/ 136358 h 176463"/>
              <a:gd name="connsiteX4" fmla="*/ 120316 w 2542674"/>
              <a:gd name="connsiteY4" fmla="*/ 120316 h 176463"/>
              <a:gd name="connsiteX5" fmla="*/ 184485 w 2542674"/>
              <a:gd name="connsiteY5" fmla="*/ 104273 h 176463"/>
              <a:gd name="connsiteX6" fmla="*/ 232611 w 2542674"/>
              <a:gd name="connsiteY6" fmla="*/ 88231 h 176463"/>
              <a:gd name="connsiteX7" fmla="*/ 264695 w 2542674"/>
              <a:gd name="connsiteY7" fmla="*/ 80210 h 176463"/>
              <a:gd name="connsiteX8" fmla="*/ 320843 w 2542674"/>
              <a:gd name="connsiteY8" fmla="*/ 64168 h 176463"/>
              <a:gd name="connsiteX9" fmla="*/ 753979 w 2542674"/>
              <a:gd name="connsiteY9" fmla="*/ 40105 h 176463"/>
              <a:gd name="connsiteX10" fmla="*/ 810127 w 2542674"/>
              <a:gd name="connsiteY10" fmla="*/ 32084 h 176463"/>
              <a:gd name="connsiteX11" fmla="*/ 834190 w 2542674"/>
              <a:gd name="connsiteY11" fmla="*/ 24063 h 176463"/>
              <a:gd name="connsiteX12" fmla="*/ 914400 w 2542674"/>
              <a:gd name="connsiteY12" fmla="*/ 16042 h 176463"/>
              <a:gd name="connsiteX13" fmla="*/ 1026695 w 2542674"/>
              <a:gd name="connsiteY13" fmla="*/ 0 h 176463"/>
              <a:gd name="connsiteX14" fmla="*/ 1267327 w 2542674"/>
              <a:gd name="connsiteY14" fmla="*/ 8021 h 176463"/>
              <a:gd name="connsiteX15" fmla="*/ 1291390 w 2542674"/>
              <a:gd name="connsiteY15" fmla="*/ 16042 h 176463"/>
              <a:gd name="connsiteX16" fmla="*/ 1355558 w 2542674"/>
              <a:gd name="connsiteY16" fmla="*/ 24063 h 176463"/>
              <a:gd name="connsiteX17" fmla="*/ 1467853 w 2542674"/>
              <a:gd name="connsiteY17" fmla="*/ 40105 h 176463"/>
              <a:gd name="connsiteX18" fmla="*/ 1748590 w 2542674"/>
              <a:gd name="connsiteY18" fmla="*/ 48126 h 176463"/>
              <a:gd name="connsiteX19" fmla="*/ 1820779 w 2542674"/>
              <a:gd name="connsiteY19" fmla="*/ 56147 h 176463"/>
              <a:gd name="connsiteX20" fmla="*/ 1933074 w 2542674"/>
              <a:gd name="connsiteY20" fmla="*/ 64168 h 176463"/>
              <a:gd name="connsiteX21" fmla="*/ 1965158 w 2542674"/>
              <a:gd name="connsiteY21" fmla="*/ 72189 h 176463"/>
              <a:gd name="connsiteX22" fmla="*/ 2398295 w 2542674"/>
              <a:gd name="connsiteY22" fmla="*/ 80210 h 176463"/>
              <a:gd name="connsiteX23" fmla="*/ 2446422 w 2542674"/>
              <a:gd name="connsiteY23" fmla="*/ 96252 h 176463"/>
              <a:gd name="connsiteX24" fmla="*/ 2486527 w 2542674"/>
              <a:gd name="connsiteY24" fmla="*/ 128337 h 176463"/>
              <a:gd name="connsiteX25" fmla="*/ 2502569 w 2542674"/>
              <a:gd name="connsiteY25" fmla="*/ 152400 h 176463"/>
              <a:gd name="connsiteX26" fmla="*/ 2542674 w 2542674"/>
              <a:gd name="connsiteY26" fmla="*/ 176463 h 1764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2542674" h="176463">
                <a:moveTo>
                  <a:pt x="0" y="168442"/>
                </a:moveTo>
                <a:cubicBezTo>
                  <a:pt x="13369" y="165768"/>
                  <a:pt x="27341" y="165208"/>
                  <a:pt x="40106" y="160421"/>
                </a:cubicBezTo>
                <a:cubicBezTo>
                  <a:pt x="49132" y="157036"/>
                  <a:pt x="55547" y="148690"/>
                  <a:pt x="64169" y="144379"/>
                </a:cubicBezTo>
                <a:cubicBezTo>
                  <a:pt x="71731" y="140598"/>
                  <a:pt x="80461" y="139689"/>
                  <a:pt x="88232" y="136358"/>
                </a:cubicBezTo>
                <a:cubicBezTo>
                  <a:pt x="99222" y="131648"/>
                  <a:pt x="109326" y="125026"/>
                  <a:pt x="120316" y="120316"/>
                </a:cubicBezTo>
                <a:cubicBezTo>
                  <a:pt x="148707" y="108148"/>
                  <a:pt x="149965" y="113688"/>
                  <a:pt x="184485" y="104273"/>
                </a:cubicBezTo>
                <a:cubicBezTo>
                  <a:pt x="200799" y="99824"/>
                  <a:pt x="216206" y="92332"/>
                  <a:pt x="232611" y="88231"/>
                </a:cubicBezTo>
                <a:cubicBezTo>
                  <a:pt x="243306" y="85557"/>
                  <a:pt x="254095" y="83238"/>
                  <a:pt x="264695" y="80210"/>
                </a:cubicBezTo>
                <a:cubicBezTo>
                  <a:pt x="296294" y="71182"/>
                  <a:pt x="284366" y="71007"/>
                  <a:pt x="320843" y="64168"/>
                </a:cubicBezTo>
                <a:cubicBezTo>
                  <a:pt x="501543" y="30287"/>
                  <a:pt x="475575" y="46734"/>
                  <a:pt x="753979" y="40105"/>
                </a:cubicBezTo>
                <a:cubicBezTo>
                  <a:pt x="772695" y="37431"/>
                  <a:pt x="791588" y="35792"/>
                  <a:pt x="810127" y="32084"/>
                </a:cubicBezTo>
                <a:cubicBezTo>
                  <a:pt x="818418" y="30426"/>
                  <a:pt x="825833" y="25349"/>
                  <a:pt x="834190" y="24063"/>
                </a:cubicBezTo>
                <a:cubicBezTo>
                  <a:pt x="860748" y="19977"/>
                  <a:pt x="887694" y="19009"/>
                  <a:pt x="914400" y="16042"/>
                </a:cubicBezTo>
                <a:cubicBezTo>
                  <a:pt x="974632" y="9350"/>
                  <a:pt x="972452" y="9041"/>
                  <a:pt x="1026695" y="0"/>
                </a:cubicBezTo>
                <a:cubicBezTo>
                  <a:pt x="1106906" y="2674"/>
                  <a:pt x="1187219" y="3166"/>
                  <a:pt x="1267327" y="8021"/>
                </a:cubicBezTo>
                <a:cubicBezTo>
                  <a:pt x="1275766" y="8532"/>
                  <a:pt x="1283072" y="14530"/>
                  <a:pt x="1291390" y="16042"/>
                </a:cubicBezTo>
                <a:cubicBezTo>
                  <a:pt x="1312598" y="19898"/>
                  <a:pt x="1334200" y="21151"/>
                  <a:pt x="1355558" y="24063"/>
                </a:cubicBezTo>
                <a:cubicBezTo>
                  <a:pt x="1393023" y="29172"/>
                  <a:pt x="1430057" y="39025"/>
                  <a:pt x="1467853" y="40105"/>
                </a:cubicBezTo>
                <a:lnTo>
                  <a:pt x="1748590" y="48126"/>
                </a:lnTo>
                <a:cubicBezTo>
                  <a:pt x="1772653" y="50800"/>
                  <a:pt x="1796659" y="54050"/>
                  <a:pt x="1820779" y="56147"/>
                </a:cubicBezTo>
                <a:cubicBezTo>
                  <a:pt x="1858165" y="59398"/>
                  <a:pt x="1895776" y="60024"/>
                  <a:pt x="1933074" y="64168"/>
                </a:cubicBezTo>
                <a:cubicBezTo>
                  <a:pt x="1944030" y="65385"/>
                  <a:pt x="1954141" y="71809"/>
                  <a:pt x="1965158" y="72189"/>
                </a:cubicBezTo>
                <a:cubicBezTo>
                  <a:pt x="2109476" y="77165"/>
                  <a:pt x="2253916" y="77536"/>
                  <a:pt x="2398295" y="80210"/>
                </a:cubicBezTo>
                <a:cubicBezTo>
                  <a:pt x="2414337" y="85557"/>
                  <a:pt x="2434465" y="84294"/>
                  <a:pt x="2446422" y="96252"/>
                </a:cubicBezTo>
                <a:cubicBezTo>
                  <a:pt x="2469280" y="119112"/>
                  <a:pt x="2456172" y="108100"/>
                  <a:pt x="2486527" y="128337"/>
                </a:cubicBezTo>
                <a:cubicBezTo>
                  <a:pt x="2491874" y="136358"/>
                  <a:pt x="2495752" y="145583"/>
                  <a:pt x="2502569" y="152400"/>
                </a:cubicBezTo>
                <a:cubicBezTo>
                  <a:pt x="2512248" y="162079"/>
                  <a:pt x="2530015" y="170134"/>
                  <a:pt x="2542674" y="17646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0" name="Volný tvar 9"/>
          <p:cNvSpPr/>
          <p:nvPr/>
        </p:nvSpPr>
        <p:spPr>
          <a:xfrm>
            <a:off x="5037221" y="4162926"/>
            <a:ext cx="254256" cy="144379"/>
          </a:xfrm>
          <a:custGeom>
            <a:avLst/>
            <a:gdLst>
              <a:gd name="connsiteX0" fmla="*/ 0 w 254256"/>
              <a:gd name="connsiteY0" fmla="*/ 120316 h 144379"/>
              <a:gd name="connsiteX1" fmla="*/ 192505 w 254256"/>
              <a:gd name="connsiteY1" fmla="*/ 136358 h 144379"/>
              <a:gd name="connsiteX2" fmla="*/ 216568 w 254256"/>
              <a:gd name="connsiteY2" fmla="*/ 144379 h 144379"/>
              <a:gd name="connsiteX3" fmla="*/ 240632 w 254256"/>
              <a:gd name="connsiteY3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256" h="144379">
                <a:moveTo>
                  <a:pt x="0" y="120316"/>
                </a:moveTo>
                <a:cubicBezTo>
                  <a:pt x="56561" y="123643"/>
                  <a:pt x="132255" y="124308"/>
                  <a:pt x="192505" y="136358"/>
                </a:cubicBezTo>
                <a:cubicBezTo>
                  <a:pt x="200796" y="138016"/>
                  <a:pt x="208547" y="141705"/>
                  <a:pt x="216568" y="144379"/>
                </a:cubicBezTo>
                <a:cubicBezTo>
                  <a:pt x="283752" y="121985"/>
                  <a:pt x="240632" y="144813"/>
                  <a:pt x="240632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Volný tvar 10"/>
          <p:cNvSpPr/>
          <p:nvPr/>
        </p:nvSpPr>
        <p:spPr>
          <a:xfrm>
            <a:off x="4219074" y="4612105"/>
            <a:ext cx="1155031" cy="144379"/>
          </a:xfrm>
          <a:custGeom>
            <a:avLst/>
            <a:gdLst>
              <a:gd name="connsiteX0" fmla="*/ 0 w 1155031"/>
              <a:gd name="connsiteY0" fmla="*/ 48127 h 144379"/>
              <a:gd name="connsiteX1" fmla="*/ 40105 w 1155031"/>
              <a:gd name="connsiteY1" fmla="*/ 56148 h 144379"/>
              <a:gd name="connsiteX2" fmla="*/ 96252 w 1155031"/>
              <a:gd name="connsiteY2" fmla="*/ 72190 h 144379"/>
              <a:gd name="connsiteX3" fmla="*/ 248652 w 1155031"/>
              <a:gd name="connsiteY3" fmla="*/ 80211 h 144379"/>
              <a:gd name="connsiteX4" fmla="*/ 320842 w 1155031"/>
              <a:gd name="connsiteY4" fmla="*/ 88232 h 144379"/>
              <a:gd name="connsiteX5" fmla="*/ 344905 w 1155031"/>
              <a:gd name="connsiteY5" fmla="*/ 96253 h 144379"/>
              <a:gd name="connsiteX6" fmla="*/ 376989 w 1155031"/>
              <a:gd name="connsiteY6" fmla="*/ 104274 h 144379"/>
              <a:gd name="connsiteX7" fmla="*/ 401052 w 1155031"/>
              <a:gd name="connsiteY7" fmla="*/ 112295 h 144379"/>
              <a:gd name="connsiteX8" fmla="*/ 449179 w 1155031"/>
              <a:gd name="connsiteY8" fmla="*/ 120316 h 144379"/>
              <a:gd name="connsiteX9" fmla="*/ 505326 w 1155031"/>
              <a:gd name="connsiteY9" fmla="*/ 136358 h 144379"/>
              <a:gd name="connsiteX10" fmla="*/ 545431 w 1155031"/>
              <a:gd name="connsiteY10" fmla="*/ 144379 h 144379"/>
              <a:gd name="connsiteX11" fmla="*/ 930442 w 1155031"/>
              <a:gd name="connsiteY11" fmla="*/ 136358 h 144379"/>
              <a:gd name="connsiteX12" fmla="*/ 986589 w 1155031"/>
              <a:gd name="connsiteY12" fmla="*/ 128337 h 144379"/>
              <a:gd name="connsiteX13" fmla="*/ 1034715 w 1155031"/>
              <a:gd name="connsiteY13" fmla="*/ 112295 h 144379"/>
              <a:gd name="connsiteX14" fmla="*/ 1050758 w 1155031"/>
              <a:gd name="connsiteY14" fmla="*/ 96253 h 144379"/>
              <a:gd name="connsiteX15" fmla="*/ 1058779 w 1155031"/>
              <a:gd name="connsiteY15" fmla="*/ 72190 h 144379"/>
              <a:gd name="connsiteX16" fmla="*/ 1106905 w 1155031"/>
              <a:gd name="connsiteY16" fmla="*/ 40106 h 144379"/>
              <a:gd name="connsiteX17" fmla="*/ 1122947 w 1155031"/>
              <a:gd name="connsiteY17" fmla="*/ 24063 h 144379"/>
              <a:gd name="connsiteX18" fmla="*/ 1155031 w 1155031"/>
              <a:gd name="connsiteY18" fmla="*/ 0 h 144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55031" h="144379">
                <a:moveTo>
                  <a:pt x="0" y="48127"/>
                </a:moveTo>
                <a:cubicBezTo>
                  <a:pt x="13368" y="50801"/>
                  <a:pt x="26879" y="52841"/>
                  <a:pt x="40105" y="56148"/>
                </a:cubicBezTo>
                <a:cubicBezTo>
                  <a:pt x="61372" y="61465"/>
                  <a:pt x="73247" y="70190"/>
                  <a:pt x="96252" y="72190"/>
                </a:cubicBezTo>
                <a:cubicBezTo>
                  <a:pt x="146931" y="76597"/>
                  <a:pt x="197852" y="77537"/>
                  <a:pt x="248652" y="80211"/>
                </a:cubicBezTo>
                <a:cubicBezTo>
                  <a:pt x="272715" y="82885"/>
                  <a:pt x="296960" y="84252"/>
                  <a:pt x="320842" y="88232"/>
                </a:cubicBezTo>
                <a:cubicBezTo>
                  <a:pt x="329182" y="89622"/>
                  <a:pt x="336775" y="93930"/>
                  <a:pt x="344905" y="96253"/>
                </a:cubicBezTo>
                <a:cubicBezTo>
                  <a:pt x="355505" y="99281"/>
                  <a:pt x="366389" y="101246"/>
                  <a:pt x="376989" y="104274"/>
                </a:cubicBezTo>
                <a:cubicBezTo>
                  <a:pt x="385119" y="106597"/>
                  <a:pt x="392798" y="110461"/>
                  <a:pt x="401052" y="112295"/>
                </a:cubicBezTo>
                <a:cubicBezTo>
                  <a:pt x="416928" y="115823"/>
                  <a:pt x="433231" y="117126"/>
                  <a:pt x="449179" y="120316"/>
                </a:cubicBezTo>
                <a:cubicBezTo>
                  <a:pt x="524192" y="135318"/>
                  <a:pt x="444171" y="121069"/>
                  <a:pt x="505326" y="136358"/>
                </a:cubicBezTo>
                <a:cubicBezTo>
                  <a:pt x="518552" y="139665"/>
                  <a:pt x="532063" y="141705"/>
                  <a:pt x="545431" y="144379"/>
                </a:cubicBezTo>
                <a:lnTo>
                  <a:pt x="930442" y="136358"/>
                </a:lnTo>
                <a:cubicBezTo>
                  <a:pt x="949335" y="135671"/>
                  <a:pt x="968167" y="132588"/>
                  <a:pt x="986589" y="128337"/>
                </a:cubicBezTo>
                <a:cubicBezTo>
                  <a:pt x="1003066" y="124535"/>
                  <a:pt x="1034715" y="112295"/>
                  <a:pt x="1034715" y="112295"/>
                </a:cubicBezTo>
                <a:cubicBezTo>
                  <a:pt x="1040063" y="106948"/>
                  <a:pt x="1046867" y="102738"/>
                  <a:pt x="1050758" y="96253"/>
                </a:cubicBezTo>
                <a:cubicBezTo>
                  <a:pt x="1055108" y="89003"/>
                  <a:pt x="1052800" y="78169"/>
                  <a:pt x="1058779" y="72190"/>
                </a:cubicBezTo>
                <a:cubicBezTo>
                  <a:pt x="1072412" y="58557"/>
                  <a:pt x="1093272" y="53740"/>
                  <a:pt x="1106905" y="40106"/>
                </a:cubicBezTo>
                <a:cubicBezTo>
                  <a:pt x="1112252" y="34758"/>
                  <a:pt x="1117042" y="28787"/>
                  <a:pt x="1122947" y="24063"/>
                </a:cubicBezTo>
                <a:cubicBezTo>
                  <a:pt x="1168301" y="-12221"/>
                  <a:pt x="1133076" y="21955"/>
                  <a:pt x="115503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5269832" y="4618857"/>
            <a:ext cx="160640" cy="121585"/>
          </a:xfrm>
          <a:custGeom>
            <a:avLst/>
            <a:gdLst>
              <a:gd name="connsiteX0" fmla="*/ 0 w 160640"/>
              <a:gd name="connsiteY0" fmla="*/ 9290 h 121585"/>
              <a:gd name="connsiteX1" fmla="*/ 144379 w 160640"/>
              <a:gd name="connsiteY1" fmla="*/ 1269 h 121585"/>
              <a:gd name="connsiteX2" fmla="*/ 160421 w 160640"/>
              <a:gd name="connsiteY2" fmla="*/ 25332 h 121585"/>
              <a:gd name="connsiteX3" fmla="*/ 152400 w 160640"/>
              <a:gd name="connsiteY3" fmla="*/ 65438 h 121585"/>
              <a:gd name="connsiteX4" fmla="*/ 152400 w 160640"/>
              <a:gd name="connsiteY4" fmla="*/ 121585 h 121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0640" h="121585">
                <a:moveTo>
                  <a:pt x="0" y="9290"/>
                </a:moveTo>
                <a:cubicBezTo>
                  <a:pt x="48126" y="6616"/>
                  <a:pt x="96418" y="-3527"/>
                  <a:pt x="144379" y="1269"/>
                </a:cubicBezTo>
                <a:cubicBezTo>
                  <a:pt x="153971" y="2228"/>
                  <a:pt x="159225" y="15766"/>
                  <a:pt x="160421" y="25332"/>
                </a:cubicBezTo>
                <a:cubicBezTo>
                  <a:pt x="162112" y="38860"/>
                  <a:pt x="153532" y="51852"/>
                  <a:pt x="152400" y="65438"/>
                </a:cubicBezTo>
                <a:cubicBezTo>
                  <a:pt x="150846" y="84089"/>
                  <a:pt x="152400" y="102869"/>
                  <a:pt x="152400" y="12158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18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Doplněk x VV doplňková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/>
          <a:lstStyle/>
          <a:p>
            <a:r>
              <a:rPr lang="cs-CZ" dirty="0" smtClean="0"/>
              <a:t>Viděl ho </a:t>
            </a:r>
            <a:r>
              <a:rPr lang="cs-CZ" dirty="0" smtClean="0">
                <a:solidFill>
                  <a:srgbClr val="7030A0"/>
                </a:solidFill>
              </a:rPr>
              <a:t>skákajícího</a:t>
            </a:r>
            <a:r>
              <a:rPr lang="cs-CZ" dirty="0" smtClean="0"/>
              <a:t> panáka.</a:t>
            </a:r>
          </a:p>
          <a:p>
            <a:r>
              <a:rPr lang="cs-CZ" dirty="0" smtClean="0"/>
              <a:t>Viděl ho, jak skáče panáka.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Slyšel Janu </a:t>
            </a:r>
            <a:r>
              <a:rPr lang="cs-CZ" dirty="0" smtClean="0">
                <a:solidFill>
                  <a:srgbClr val="7030A0"/>
                </a:solidFill>
              </a:rPr>
              <a:t>zpívající</a:t>
            </a:r>
            <a:r>
              <a:rPr lang="cs-CZ" dirty="0" smtClean="0"/>
              <a:t> z plných plic.</a:t>
            </a:r>
          </a:p>
          <a:p>
            <a:r>
              <a:rPr lang="cs-CZ" dirty="0" smtClean="0"/>
              <a:t>Slyšel ji, kterak zpívá z plných plic.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Petr ji spatřil </a:t>
            </a:r>
            <a:r>
              <a:rPr lang="cs-CZ" dirty="0" smtClean="0">
                <a:solidFill>
                  <a:srgbClr val="7030A0"/>
                </a:solidFill>
              </a:rPr>
              <a:t>běžící</a:t>
            </a:r>
            <a:r>
              <a:rPr lang="cs-CZ" dirty="0" smtClean="0"/>
              <a:t> po ulici.</a:t>
            </a:r>
          </a:p>
          <a:p>
            <a:r>
              <a:rPr lang="cs-CZ" dirty="0" smtClean="0"/>
              <a:t>Petr ji spatřil, jak běží po ulici.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055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336704"/>
          </a:xfrm>
        </p:spPr>
        <p:txBody>
          <a:bodyPr>
            <a:normAutofit/>
          </a:bodyPr>
          <a:lstStyle/>
          <a:p>
            <a:r>
              <a:rPr lang="cs-CZ" dirty="0" smtClean="0"/>
              <a:t>Pokud vám tyto věty stále nejsou úplně jasné, zkuste následující videa, kde je látka moc pěkně vysvětlena: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Věta přísudková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https://www.youtube.com/watch?v=1H4Y88V20M4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(min. 4,50-7,20)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Věta doplňková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https://www.youtube.com/watch?v=JFhNrH6pKV0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(min. 2,50-4,35)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859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Ústní procvičování – rozliš vedlejší věty přísudkové a doplňkové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6696744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Viděl dívku, jak sbírala lesní plody.</a:t>
            </a:r>
          </a:p>
          <a:p>
            <a:pPr marL="0" indent="0">
              <a:buNone/>
            </a:pPr>
            <a:r>
              <a:rPr lang="cs-CZ" sz="2400" dirty="0" smtClean="0"/>
              <a:t>Sledoval svého syna, jak si počíná v obtížné situaci.</a:t>
            </a:r>
          </a:p>
          <a:p>
            <a:pPr marL="0" indent="0">
              <a:buNone/>
            </a:pPr>
            <a:r>
              <a:rPr lang="cs-CZ" sz="2400" dirty="0" smtClean="0"/>
              <a:t>Chaloupka byla, jako by ji namaloval.</a:t>
            </a:r>
          </a:p>
          <a:p>
            <a:pPr marL="0" indent="0">
              <a:buNone/>
            </a:pPr>
            <a:r>
              <a:rPr lang="cs-CZ" sz="2400" dirty="0" smtClean="0"/>
              <a:t>Nikdo nechtěl Radka poslouchat, jak stále nadává.</a:t>
            </a:r>
          </a:p>
          <a:p>
            <a:pPr marL="0" indent="0">
              <a:buNone/>
            </a:pPr>
            <a:r>
              <a:rPr lang="cs-CZ" sz="2200" dirty="0" smtClean="0"/>
              <a:t>Josef Dobrovský se stal tím, kdo šířil myšlenky obrození.</a:t>
            </a:r>
          </a:p>
          <a:p>
            <a:pPr marL="0" indent="0">
              <a:buNone/>
            </a:pPr>
            <a:r>
              <a:rPr lang="cs-CZ" sz="2400" dirty="0" smtClean="0"/>
              <a:t>Babička měla vlasy, jako by je postříbřil mráz.</a:t>
            </a:r>
          </a:p>
          <a:p>
            <a:pPr marL="0" indent="0">
              <a:buNone/>
            </a:pPr>
            <a:r>
              <a:rPr lang="cs-CZ" sz="2400" dirty="0" smtClean="0"/>
              <a:t>Lidé vždy nejsou takoví, jaké si je představujeme.</a:t>
            </a:r>
          </a:p>
          <a:p>
            <a:pPr marL="0" indent="0">
              <a:buNone/>
            </a:pPr>
            <a:r>
              <a:rPr lang="cs-CZ" sz="2400" dirty="0" smtClean="0"/>
              <a:t>Spatřili jsme veverku, kterak loupe šišku.</a:t>
            </a:r>
          </a:p>
          <a:p>
            <a:pPr marL="0" indent="0">
              <a:buNone/>
            </a:pPr>
            <a:r>
              <a:rPr lang="cs-CZ" sz="2300" dirty="0" smtClean="0"/>
              <a:t>Vzpomínali jsme na dědečka, jak pracoval na zahradě.</a:t>
            </a:r>
          </a:p>
          <a:p>
            <a:pPr marL="0" indent="0">
              <a:buNone/>
            </a:pPr>
            <a:r>
              <a:rPr lang="cs-CZ" sz="2300" dirty="0" smtClean="0"/>
              <a:t>Chlapci se dívali za plachetnicí, kterak mizí za obzorem.</a:t>
            </a:r>
          </a:p>
          <a:p>
            <a:pPr marL="0" indent="0">
              <a:buNone/>
            </a:pPr>
            <a:r>
              <a:rPr lang="cs-CZ" sz="2300" dirty="0" smtClean="0"/>
              <a:t>Konečně byla vila taková, jakou si ji vysnili.</a:t>
            </a:r>
          </a:p>
          <a:p>
            <a:pPr marL="0" indent="0">
              <a:buNone/>
            </a:pPr>
            <a:endParaRPr lang="cs-CZ" sz="23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732240" y="1052736"/>
            <a:ext cx="2736304" cy="5616624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Doplňková</a:t>
            </a:r>
          </a:p>
          <a:p>
            <a:pPr marL="0" indent="0">
              <a:buNone/>
            </a:pPr>
            <a:r>
              <a:rPr lang="cs-CZ" sz="2400" dirty="0" smtClean="0"/>
              <a:t>Doplňková</a:t>
            </a:r>
            <a:endParaRPr lang="cs-CZ" sz="2000" dirty="0" smtClean="0"/>
          </a:p>
          <a:p>
            <a:pPr marL="0" indent="0">
              <a:buNone/>
            </a:pPr>
            <a:r>
              <a:rPr lang="cs-CZ" sz="2400" dirty="0" smtClean="0"/>
              <a:t>Přísudková</a:t>
            </a:r>
            <a:endParaRPr lang="cs-CZ" sz="2000" dirty="0" smtClean="0"/>
          </a:p>
          <a:p>
            <a:pPr marL="0" indent="0">
              <a:buNone/>
            </a:pPr>
            <a:r>
              <a:rPr lang="cs-CZ" sz="2400" dirty="0" smtClean="0"/>
              <a:t>Doplňková</a:t>
            </a:r>
          </a:p>
          <a:p>
            <a:pPr marL="0" indent="0">
              <a:buNone/>
            </a:pPr>
            <a:r>
              <a:rPr lang="cs-CZ" sz="2400" dirty="0" smtClean="0"/>
              <a:t>Přísudková</a:t>
            </a:r>
          </a:p>
          <a:p>
            <a:pPr marL="0" indent="0">
              <a:buNone/>
            </a:pPr>
            <a:r>
              <a:rPr lang="cs-CZ" sz="2400" dirty="0" smtClean="0"/>
              <a:t>Přísudková</a:t>
            </a:r>
          </a:p>
          <a:p>
            <a:pPr marL="0" indent="0">
              <a:buNone/>
            </a:pPr>
            <a:r>
              <a:rPr lang="cs-CZ" sz="2400" dirty="0" smtClean="0"/>
              <a:t>Přísudková</a:t>
            </a:r>
          </a:p>
          <a:p>
            <a:pPr marL="0" indent="0">
              <a:buNone/>
            </a:pPr>
            <a:r>
              <a:rPr lang="cs-CZ" sz="2400" dirty="0" smtClean="0"/>
              <a:t>Doplňková</a:t>
            </a:r>
          </a:p>
          <a:p>
            <a:pPr marL="0" indent="0">
              <a:buNone/>
            </a:pPr>
            <a:r>
              <a:rPr lang="cs-CZ" sz="2300" dirty="0" smtClean="0"/>
              <a:t>Doplňková</a:t>
            </a:r>
          </a:p>
          <a:p>
            <a:pPr marL="0" indent="0">
              <a:buNone/>
            </a:pPr>
            <a:r>
              <a:rPr lang="cs-CZ" sz="2300" dirty="0" smtClean="0"/>
              <a:t>Doplňková</a:t>
            </a:r>
          </a:p>
          <a:p>
            <a:pPr marL="0" indent="0">
              <a:buNone/>
            </a:pPr>
            <a:r>
              <a:rPr lang="cs-CZ" sz="2300" dirty="0" smtClean="0"/>
              <a:t>Přísudková</a:t>
            </a:r>
          </a:p>
          <a:p>
            <a:pPr marL="0" indent="0">
              <a:buNone/>
            </a:pPr>
            <a:endParaRPr lang="cs-CZ" sz="23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5185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>
                <a:solidFill>
                  <a:srgbClr val="7030A0"/>
                </a:solidFill>
              </a:rPr>
              <a:t>A ještě opakování všech druhů vedlejších vět</a:t>
            </a:r>
            <a:endParaRPr lang="cs-CZ" sz="3200" dirty="0">
              <a:solidFill>
                <a:srgbClr val="7030A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23528" y="476672"/>
            <a:ext cx="8568952" cy="639762"/>
          </a:xfrm>
        </p:spPr>
        <p:txBody>
          <a:bodyPr>
            <a:normAutofit/>
          </a:bodyPr>
          <a:lstStyle/>
          <a:p>
            <a:r>
              <a:rPr lang="cs-CZ" dirty="0" smtClean="0"/>
              <a:t>Souvětí			           Otázka			Druh VV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5496" y="1124744"/>
            <a:ext cx="4680520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dirty="0" smtClean="0"/>
              <a:t>V dopise byla žádost, aby mu poslala peníze.</a:t>
            </a:r>
          </a:p>
          <a:p>
            <a:pPr marL="0" indent="0">
              <a:buNone/>
            </a:pPr>
            <a:r>
              <a:rPr lang="cs-CZ" sz="1900" dirty="0" smtClean="0"/>
              <a:t>Zdálo se, že dnes bude pršet.</a:t>
            </a:r>
          </a:p>
          <a:p>
            <a:pPr marL="0" indent="0">
              <a:buNone/>
            </a:pPr>
            <a:r>
              <a:rPr lang="cs-CZ" sz="1900" dirty="0" smtClean="0"/>
              <a:t>Všichni pozorovali vlak, jak vjíždí do stanice.</a:t>
            </a:r>
          </a:p>
          <a:p>
            <a:pPr marL="0" indent="0">
              <a:buNone/>
            </a:pPr>
            <a:r>
              <a:rPr lang="cs-CZ" sz="1900" dirty="0" smtClean="0"/>
              <a:t>I když dělal maximum, úkol nesplnil.</a:t>
            </a:r>
          </a:p>
          <a:p>
            <a:pPr marL="0" indent="0">
              <a:buNone/>
            </a:pPr>
            <a:r>
              <a:rPr lang="cs-CZ" sz="1900" dirty="0" smtClean="0"/>
              <a:t>Nebude-li pršet, </a:t>
            </a:r>
            <a:r>
              <a:rPr lang="cs-CZ" sz="1900" dirty="0" err="1" smtClean="0"/>
              <a:t>nezmoknem</a:t>
            </a:r>
            <a:r>
              <a:rPr lang="cs-CZ" sz="1900" dirty="0" smtClean="0"/>
              <a:t>.</a:t>
            </a:r>
          </a:p>
          <a:p>
            <a:pPr marL="0" indent="0">
              <a:buNone/>
            </a:pPr>
            <a:r>
              <a:rPr lang="cs-CZ" sz="1900" dirty="0" smtClean="0"/>
              <a:t>Vrať se dřív, než se rozsvítí lampy.</a:t>
            </a:r>
          </a:p>
          <a:p>
            <a:pPr marL="0" indent="0">
              <a:buNone/>
            </a:pPr>
            <a:r>
              <a:rPr lang="cs-CZ" sz="1900" dirty="0" smtClean="0"/>
              <a:t>Kdo jinému jámu kopá, sám do ní padá.</a:t>
            </a:r>
          </a:p>
          <a:p>
            <a:pPr marL="0" indent="0">
              <a:buNone/>
            </a:pPr>
            <a:r>
              <a:rPr lang="cs-CZ" sz="1900" dirty="0" smtClean="0"/>
              <a:t>Požádali jsme babičku, aby upekla buchty.</a:t>
            </a:r>
          </a:p>
          <a:p>
            <a:pPr marL="0" indent="0">
              <a:buNone/>
            </a:pPr>
            <a:r>
              <a:rPr lang="cs-CZ" sz="1900" dirty="0" smtClean="0"/>
              <a:t>Ona je, jako by ji někdo očaroval.</a:t>
            </a:r>
          </a:p>
          <a:p>
            <a:pPr marL="0" indent="0">
              <a:buNone/>
            </a:pPr>
            <a:r>
              <a:rPr lang="cs-CZ" sz="1900" dirty="0" smtClean="0"/>
              <a:t>Šel tam, kam ho nohy nesly.</a:t>
            </a:r>
          </a:p>
          <a:p>
            <a:pPr marL="0" indent="0">
              <a:buNone/>
            </a:pPr>
            <a:r>
              <a:rPr lang="cs-CZ" sz="1900" dirty="0" smtClean="0"/>
              <a:t>Udělám to tak, jak jsme se domluvili.</a:t>
            </a:r>
          </a:p>
          <a:p>
            <a:pPr marL="0" indent="0">
              <a:buNone/>
            </a:pPr>
            <a:r>
              <a:rPr lang="cs-CZ" sz="1900" dirty="0" smtClean="0"/>
              <a:t>Pospíchala, aby jí neujel autobus.</a:t>
            </a:r>
            <a:endParaRPr lang="cs-CZ" sz="19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7524328" y="116632"/>
            <a:ext cx="1521495" cy="561662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Přívlastková</a:t>
            </a:r>
          </a:p>
          <a:p>
            <a:r>
              <a:rPr lang="cs-CZ" sz="2000" dirty="0" smtClean="0"/>
              <a:t>Podmětná</a:t>
            </a:r>
          </a:p>
          <a:p>
            <a:r>
              <a:rPr lang="cs-CZ" sz="1600" dirty="0" smtClean="0"/>
              <a:t>Doplňková </a:t>
            </a:r>
            <a:endParaRPr lang="cs-CZ" sz="2000" dirty="0" smtClean="0"/>
          </a:p>
          <a:p>
            <a:r>
              <a:rPr lang="cs-CZ" sz="2000" dirty="0" smtClean="0"/>
              <a:t>Přípustková</a:t>
            </a:r>
          </a:p>
          <a:p>
            <a:r>
              <a:rPr lang="cs-CZ" sz="1800" dirty="0" smtClean="0"/>
              <a:t>podmínková</a:t>
            </a:r>
          </a:p>
          <a:p>
            <a:r>
              <a:rPr lang="cs-CZ" sz="2000" dirty="0" smtClean="0"/>
              <a:t>Časová</a:t>
            </a:r>
          </a:p>
          <a:p>
            <a:r>
              <a:rPr lang="cs-CZ" sz="2000" dirty="0" smtClean="0"/>
              <a:t>Podmětná</a:t>
            </a:r>
          </a:p>
          <a:p>
            <a:r>
              <a:rPr lang="cs-CZ" sz="1600" dirty="0" smtClean="0"/>
              <a:t>Předmětná</a:t>
            </a:r>
          </a:p>
          <a:p>
            <a:r>
              <a:rPr lang="cs-CZ" sz="2000" dirty="0" smtClean="0"/>
              <a:t>Přísudková</a:t>
            </a:r>
          </a:p>
          <a:p>
            <a:r>
              <a:rPr lang="cs-CZ" sz="2000" dirty="0" smtClean="0"/>
              <a:t>Místní</a:t>
            </a:r>
          </a:p>
          <a:p>
            <a:r>
              <a:rPr lang="cs-CZ" sz="2000" dirty="0" smtClean="0"/>
              <a:t>Způsobová</a:t>
            </a:r>
          </a:p>
          <a:p>
            <a:r>
              <a:rPr lang="cs-CZ" sz="2000" dirty="0" smtClean="0"/>
              <a:t>účelová</a:t>
            </a:r>
          </a:p>
          <a:p>
            <a:endParaRPr lang="cs-CZ" sz="2000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499992" y="1124744"/>
            <a:ext cx="3024336" cy="5616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Jaká žádost byla v dopise?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Kdo, co se zdálo?</a:t>
            </a:r>
          </a:p>
          <a:p>
            <a:pPr marL="0" indent="0">
              <a:buNone/>
            </a:pPr>
            <a:r>
              <a:rPr lang="cs-CZ" sz="1500" dirty="0" smtClean="0">
                <a:solidFill>
                  <a:srgbClr val="0070C0"/>
                </a:solidFill>
              </a:rPr>
              <a:t>Jaký vlak/co dělající vlak pozorovali?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I přes co úkol nesplnil?</a:t>
            </a:r>
          </a:p>
          <a:p>
            <a:pPr marL="0" indent="0">
              <a:buNone/>
            </a:pPr>
            <a:r>
              <a:rPr lang="cs-CZ" sz="1700" dirty="0" smtClean="0">
                <a:solidFill>
                  <a:srgbClr val="0070C0"/>
                </a:solidFill>
              </a:rPr>
              <a:t>Za jaké podmínky </a:t>
            </a:r>
            <a:r>
              <a:rPr lang="cs-CZ" sz="1700" dirty="0" err="1" smtClean="0">
                <a:solidFill>
                  <a:srgbClr val="0070C0"/>
                </a:solidFill>
              </a:rPr>
              <a:t>nezmoknem</a:t>
            </a:r>
            <a:r>
              <a:rPr lang="cs-CZ" sz="1700" dirty="0" smtClean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Dokdy se vrať?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Kdo, co do ní padá?</a:t>
            </a:r>
          </a:p>
          <a:p>
            <a:pPr marL="0" indent="0">
              <a:buNone/>
            </a:pPr>
            <a:r>
              <a:rPr lang="cs-CZ" sz="1600" dirty="0" smtClean="0">
                <a:solidFill>
                  <a:srgbClr val="0070C0"/>
                </a:solidFill>
              </a:rPr>
              <a:t>O koho, co jsme požádali babičku?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Jaká je?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Kam šel?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Jak to udělám?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0070C0"/>
                </a:solidFill>
              </a:rPr>
              <a:t>Proč pospíchala?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2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700</Words>
  <Application>Microsoft Office PowerPoint</Application>
  <PresentationFormat>Předvádění na obrazovce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Druhy VV</vt:lpstr>
      <vt:lpstr>Špatně se vám určují vedlejší věty přísudkové a doplňkové</vt:lpstr>
      <vt:lpstr>VV přísudková</vt:lpstr>
      <vt:lpstr>Přísudek x VV přísudková</vt:lpstr>
      <vt:lpstr>VV doplňková</vt:lpstr>
      <vt:lpstr>Doplněk x VV doplňková</vt:lpstr>
      <vt:lpstr>Prezentace aplikace PowerPoint</vt:lpstr>
      <vt:lpstr>Ústní procvičování – rozliš vedlejší věty přísudkové a doplňkové</vt:lpstr>
      <vt:lpstr>A ještě opakování všech druhů vedlejších vět</vt:lpstr>
      <vt:lpstr>Úkoly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VV</dc:title>
  <dc:creator>dlouh</dc:creator>
  <cp:lastModifiedBy>dlouh</cp:lastModifiedBy>
  <cp:revision>18</cp:revision>
  <dcterms:created xsi:type="dcterms:W3CDTF">2020-04-24T16:21:10Z</dcterms:created>
  <dcterms:modified xsi:type="dcterms:W3CDTF">2020-04-25T18:26:01Z</dcterms:modified>
</cp:coreProperties>
</file>