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2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0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22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03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2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86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76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81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71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04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9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AC53A-FEB2-41B5-BC03-E956C3B86CDF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723D3-F6E3-4277-BFC9-1AB1E4C03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32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Významové poměry mezi hlavními větami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Slučovací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Stupňovací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Odporovací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1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936104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Ústní procvičování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264696"/>
          </a:xfrm>
        </p:spPr>
        <p:txBody>
          <a:bodyPr/>
          <a:lstStyle/>
          <a:p>
            <a:r>
              <a:rPr lang="cs-CZ" sz="2600" b="1" dirty="0" smtClean="0"/>
              <a:t>Urči poměr mezi větami hlavními:</a:t>
            </a:r>
          </a:p>
          <a:p>
            <a:pPr marL="0" indent="0">
              <a:buNone/>
            </a:pPr>
            <a:r>
              <a:rPr lang="cs-CZ" sz="2600" dirty="0" smtClean="0"/>
              <a:t>                1H                     </a:t>
            </a:r>
            <a:r>
              <a:rPr lang="cs-CZ" sz="2600" dirty="0" smtClean="0">
                <a:solidFill>
                  <a:srgbClr val="FF0000"/>
                </a:solidFill>
              </a:rPr>
              <a:t>X </a:t>
            </a:r>
            <a:r>
              <a:rPr lang="cs-CZ" sz="2600" dirty="0" smtClean="0"/>
              <a:t>       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Chtěli jsme jet na výlet, ale pršelo.</a:t>
            </a:r>
          </a:p>
          <a:p>
            <a:pPr marL="0" indent="0">
              <a:buNone/>
            </a:pPr>
            <a:r>
              <a:rPr lang="cs-CZ" sz="2600" dirty="0" smtClean="0"/>
              <a:t>              1H             </a:t>
            </a:r>
            <a:r>
              <a:rPr lang="cs-CZ" sz="2600" dirty="0" smtClean="0">
                <a:solidFill>
                  <a:srgbClr val="FF0000"/>
                </a:solidFill>
              </a:rPr>
              <a:t> +             </a:t>
            </a:r>
            <a:r>
              <a:rPr lang="cs-CZ" sz="2600" dirty="0" smtClean="0"/>
              <a:t>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Půjdeme do parku a pak na koupaliště.</a:t>
            </a:r>
          </a:p>
          <a:p>
            <a:pPr marL="0" indent="0">
              <a:buNone/>
            </a:pPr>
            <a:r>
              <a:rPr lang="cs-CZ" sz="2600" dirty="0" smtClean="0"/>
              <a:t>               1H                                  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Honza se nejen usmál, ale i pozdravil.</a:t>
            </a:r>
          </a:p>
          <a:p>
            <a:pPr marL="0" indent="0">
              <a:buNone/>
            </a:pPr>
            <a:r>
              <a:rPr lang="cs-CZ" sz="2600" dirty="0" smtClean="0"/>
              <a:t>                   1H                         </a:t>
            </a:r>
            <a:r>
              <a:rPr lang="cs-CZ" sz="2600" dirty="0" smtClean="0">
                <a:solidFill>
                  <a:srgbClr val="FF0000"/>
                </a:solidFill>
              </a:rPr>
              <a:t>X</a:t>
            </a:r>
            <a:r>
              <a:rPr lang="cs-CZ" sz="2600" dirty="0" smtClean="0"/>
              <a:t>             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Babička neupekla buchty, nýbrž přinesla dort.</a:t>
            </a:r>
          </a:p>
          <a:p>
            <a:pPr marL="0" indent="0">
              <a:buNone/>
            </a:pPr>
            <a:r>
              <a:rPr lang="cs-CZ" sz="2600" dirty="0" smtClean="0"/>
              <a:t>          1H        </a:t>
            </a:r>
            <a:r>
              <a:rPr lang="cs-CZ" sz="2600" dirty="0" smtClean="0">
                <a:solidFill>
                  <a:srgbClr val="FF0000"/>
                </a:solidFill>
              </a:rPr>
              <a:t> +           </a:t>
            </a:r>
            <a:r>
              <a:rPr lang="cs-CZ" sz="2600" dirty="0" smtClean="0"/>
              <a:t>2H</a:t>
            </a: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Slunce svítilo, lidé byli spokojeni.</a:t>
            </a:r>
          </a:p>
          <a:p>
            <a:pPr marL="0" indent="0">
              <a:buNone/>
            </a:pPr>
            <a:r>
              <a:rPr lang="cs-CZ" sz="2600" dirty="0" smtClean="0"/>
              <a:t>             1H                          </a:t>
            </a:r>
            <a:r>
              <a:rPr lang="cs-CZ" sz="2600" dirty="0" smtClean="0">
                <a:solidFill>
                  <a:srgbClr val="FF0000"/>
                </a:solidFill>
              </a:rPr>
              <a:t>X </a:t>
            </a:r>
            <a:r>
              <a:rPr lang="cs-CZ" sz="2600" dirty="0" smtClean="0"/>
              <a:t>        2H</a:t>
            </a:r>
          </a:p>
          <a:p>
            <a:pPr marL="0" indent="0">
              <a:buNone/>
            </a:pPr>
            <a:r>
              <a:rPr lang="cs-CZ" sz="2600" dirty="0" smtClean="0"/>
              <a:t>Nepočítáme na prstech, ale zpaměti.</a:t>
            </a:r>
            <a:endParaRPr lang="cs-CZ" sz="2600" dirty="0"/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olný tvar 3"/>
          <p:cNvSpPr/>
          <p:nvPr/>
        </p:nvSpPr>
        <p:spPr>
          <a:xfrm>
            <a:off x="3312695" y="3288632"/>
            <a:ext cx="0" cy="168442"/>
          </a:xfrm>
          <a:custGeom>
            <a:avLst/>
            <a:gdLst>
              <a:gd name="connsiteX0" fmla="*/ 0 w 0"/>
              <a:gd name="connsiteY0" fmla="*/ 168442 h 168442"/>
              <a:gd name="connsiteX1" fmla="*/ 0 w 0"/>
              <a:gd name="connsiteY1" fmla="*/ 0 h 16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68442">
                <a:moveTo>
                  <a:pt x="0" y="168442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3320716" y="3320716"/>
            <a:ext cx="280737" cy="0"/>
          </a:xfrm>
          <a:custGeom>
            <a:avLst/>
            <a:gdLst>
              <a:gd name="connsiteX0" fmla="*/ 0 w 280737"/>
              <a:gd name="connsiteY0" fmla="*/ 0 h 0"/>
              <a:gd name="connsiteX1" fmla="*/ 280737 w 28073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0737">
                <a:moveTo>
                  <a:pt x="0" y="0"/>
                </a:moveTo>
                <a:lnTo>
                  <a:pt x="280737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3625516" y="3192379"/>
            <a:ext cx="0" cy="144379"/>
          </a:xfrm>
          <a:custGeom>
            <a:avLst/>
            <a:gdLst>
              <a:gd name="connsiteX0" fmla="*/ 0 w 0"/>
              <a:gd name="connsiteY0" fmla="*/ 144379 h 144379"/>
              <a:gd name="connsiteX1" fmla="*/ 0 w 0"/>
              <a:gd name="connsiteY1" fmla="*/ 0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44379">
                <a:moveTo>
                  <a:pt x="0" y="144379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Úkol: vypracuj písemně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/>
          <a:lstStyle/>
          <a:p>
            <a:r>
              <a:rPr lang="cs-CZ" dirty="0" smtClean="0"/>
              <a:t>Příloha 4 – Poměry mezi hlavními větami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Pracuj do zadání, hotový úkol pošli na e-mail: </a:t>
            </a:r>
            <a:r>
              <a:rPr lang="cs-CZ" dirty="0" smtClean="0">
                <a:hlinkClick r:id="rId2"/>
              </a:rPr>
              <a:t>dlouha@zsmecholupy.cz</a:t>
            </a:r>
            <a:r>
              <a:rPr lang="cs-CZ" dirty="0" smtClean="0"/>
              <a:t> do 10.4.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1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Co už víme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6237312"/>
          </a:xfrm>
        </p:spPr>
        <p:txBody>
          <a:bodyPr>
            <a:normAutofit/>
          </a:bodyPr>
          <a:lstStyle/>
          <a:p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Souvětí</a:t>
            </a:r>
            <a:r>
              <a:rPr lang="cs-CZ" sz="2600" dirty="0" smtClean="0"/>
              <a:t> se skládá z vět hlavních a vedlejších</a:t>
            </a:r>
          </a:p>
          <a:p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Věta hlavní </a:t>
            </a:r>
            <a:r>
              <a:rPr lang="cs-CZ" sz="2600" dirty="0" smtClean="0"/>
              <a:t>je nezávislá na jiné větě a nemohu se na ni zeptat jinou větou</a:t>
            </a:r>
          </a:p>
          <a:p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Věta vedlejší </a:t>
            </a:r>
            <a:r>
              <a:rPr lang="cs-CZ" sz="2600" dirty="0" smtClean="0"/>
              <a:t>je závislá na jiné větě (buď na hlavní nebo jiné větě vedlejší) a mohu se na ni zeptat</a:t>
            </a:r>
          </a:p>
          <a:p>
            <a:pPr marL="0" indent="0">
              <a:buNone/>
            </a:pPr>
            <a:r>
              <a:rPr lang="cs-CZ" sz="2600" b="1" dirty="0" smtClean="0">
                <a:latin typeface="Bradley Hand ITC" panose="03070402050302030203" pitchFamily="66" charset="0"/>
              </a:rPr>
              <a:t>                        1V podmínková               2H              </a:t>
            </a:r>
          </a:p>
          <a:p>
            <a:pPr marL="0" indent="0" algn="ctr">
              <a:buNone/>
            </a:pPr>
            <a:r>
              <a:rPr lang="cs-CZ" sz="2600" b="1" i="1" dirty="0" smtClean="0"/>
              <a:t>Kdybys viděla borůvky, pár mi jich nasbírej.</a:t>
            </a:r>
          </a:p>
          <a:p>
            <a:pPr marL="0" indent="0" algn="ctr">
              <a:buNone/>
            </a:pP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(kdy, za jaké podmínky mi je nasbírej? – kdybys je viděla)</a:t>
            </a:r>
          </a:p>
          <a:p>
            <a:pPr marL="0" indent="0">
              <a:buNone/>
            </a:pPr>
            <a:r>
              <a:rPr lang="cs-CZ" sz="2600" dirty="0" smtClean="0"/>
              <a:t>           </a:t>
            </a:r>
          </a:p>
          <a:p>
            <a:pPr marL="0" indent="0">
              <a:buNone/>
            </a:pPr>
            <a:r>
              <a:rPr lang="cs-CZ" sz="2600" b="1" dirty="0">
                <a:latin typeface="Bradley Hand ITC" panose="03070402050302030203" pitchFamily="66" charset="0"/>
              </a:rPr>
              <a:t> </a:t>
            </a:r>
            <a:r>
              <a:rPr lang="cs-CZ" sz="2600" b="1" dirty="0" smtClean="0">
                <a:latin typeface="Bradley Hand ITC" panose="03070402050302030203" pitchFamily="66" charset="0"/>
              </a:rPr>
              <a:t>       1V podmínková            2V přívlastková              3H</a:t>
            </a:r>
          </a:p>
          <a:p>
            <a:pPr marL="0" indent="0" algn="ctr">
              <a:buNone/>
            </a:pPr>
            <a:r>
              <a:rPr lang="cs-CZ" sz="2600" b="1" i="1" dirty="0" smtClean="0"/>
              <a:t>Kdybys viděla borůvky, které budou dost zralé, nasbírej mi je.</a:t>
            </a:r>
          </a:p>
          <a:p>
            <a:pPr marL="0" indent="0" algn="ctr">
              <a:buNone/>
            </a:pP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(kdy, za jaké podmínky mi je nasbírej? – kdybys je viděla</a:t>
            </a:r>
          </a:p>
          <a:p>
            <a:pPr marL="0" indent="0" algn="ctr">
              <a:buNone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aké borůvky? – které budou zralé)</a:t>
            </a:r>
            <a:endParaRPr lang="cs-CZ" sz="2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5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3883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Co nevíme – zapiš do sešitu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604867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cs-CZ" dirty="0" smtClean="0"/>
              <a:t>V souvětí se může vyskytovat i několik vět hlavních</a:t>
            </a:r>
          </a:p>
          <a:p>
            <a:r>
              <a:rPr lang="cs-CZ" dirty="0" smtClean="0"/>
              <a:t>Souvisí spolu obsahově, ale mluvnicky jsou samostatné (= nemohu se jednou větou zeptat na druhou)</a:t>
            </a:r>
          </a:p>
          <a:p>
            <a:r>
              <a:rPr lang="cs-CZ" dirty="0" smtClean="0"/>
              <a:t>Jsou spojené </a:t>
            </a:r>
            <a:r>
              <a:rPr lang="cs-CZ" dirty="0" smtClean="0">
                <a:solidFill>
                  <a:srgbClr val="C00000"/>
                </a:solidFill>
              </a:rPr>
              <a:t>souřadicími spojkami </a:t>
            </a:r>
            <a:r>
              <a:rPr lang="cs-CZ" dirty="0" smtClean="0"/>
              <a:t>nebo bezespoječně</a:t>
            </a:r>
          </a:p>
          <a:p>
            <a:r>
              <a:rPr lang="cs-CZ" dirty="0" smtClean="0"/>
              <a:t>Mezi větami hlavními (nebo souřadně spojenými větami vedlejšími) jsou různé </a:t>
            </a:r>
            <a:r>
              <a:rPr lang="cs-CZ" dirty="0" smtClean="0">
                <a:solidFill>
                  <a:srgbClr val="C00000"/>
                </a:solidFill>
              </a:rPr>
              <a:t>významové poměry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0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Poměr slučovací  </a:t>
            </a:r>
            <a:r>
              <a:rPr lang="cs-CZ" dirty="0" smtClean="0">
                <a:solidFill>
                  <a:srgbClr val="FF0000"/>
                </a:solidFill>
              </a:rPr>
              <a:t>+ </a:t>
            </a:r>
            <a:r>
              <a:rPr lang="cs-CZ" dirty="0" smtClean="0">
                <a:solidFill>
                  <a:srgbClr val="7030A0"/>
                </a:solidFill>
              </a:rPr>
              <a:t>zapiš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904656"/>
          </a:xfrm>
        </p:spPr>
        <p:txBody>
          <a:bodyPr>
            <a:normAutofit/>
          </a:bodyPr>
          <a:lstStyle/>
          <a:p>
            <a:r>
              <a:rPr lang="cs-CZ" dirty="0" smtClean="0"/>
              <a:t>Je mezi větami významově rovnocennými</a:t>
            </a:r>
          </a:p>
          <a:p>
            <a:r>
              <a:rPr lang="cs-CZ" dirty="0" smtClean="0"/>
              <a:t>Typické souřadicí spojky: a, i, ani, nebo, také, pak</a:t>
            </a:r>
          </a:p>
          <a:p>
            <a:pPr marL="0" indent="0">
              <a:buNone/>
            </a:pPr>
            <a:r>
              <a:rPr lang="cs-CZ" dirty="0" smtClean="0"/>
              <a:t>                              1H                   2H</a:t>
            </a:r>
          </a:p>
          <a:p>
            <a:pPr marL="0" indent="0" algn="ctr">
              <a:buNone/>
            </a:pPr>
            <a:r>
              <a:rPr lang="cs-CZ" b="1" i="1" dirty="0" smtClean="0"/>
              <a:t>Jana si hrála a Pavel psal úkol.</a:t>
            </a:r>
          </a:p>
          <a:p>
            <a:pPr marL="0" indent="0">
              <a:buNone/>
            </a:pPr>
            <a:r>
              <a:rPr lang="cs-CZ" dirty="0" smtClean="0"/>
              <a:t>-věty mohou stát samostatně: Jana si hrála.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Pavel psal úkol.</a:t>
            </a:r>
          </a:p>
          <a:p>
            <a:pPr marL="0" indent="0">
              <a:buNone/>
            </a:pPr>
            <a:r>
              <a:rPr lang="cs-CZ" dirty="0" smtClean="0"/>
              <a:t>-přesto spolu obsahově souvisí</a:t>
            </a:r>
          </a:p>
          <a:p>
            <a:pPr marL="0" indent="0">
              <a:buNone/>
            </a:pPr>
            <a:r>
              <a:rPr lang="cs-CZ" dirty="0" smtClean="0"/>
              <a:t>-zaznamenáme graficky:           </a:t>
            </a:r>
            <a:r>
              <a:rPr lang="cs-CZ" b="1" dirty="0" smtClean="0"/>
              <a:t>1H + 2H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Před spojkami </a:t>
            </a:r>
            <a:r>
              <a:rPr lang="cs-CZ" b="1" dirty="0" smtClean="0">
                <a:solidFill>
                  <a:srgbClr val="FF0000"/>
                </a:solidFill>
              </a:rPr>
              <a:t>a, i, ani, nebo </a:t>
            </a:r>
            <a:r>
              <a:rPr lang="cs-CZ" dirty="0" smtClean="0">
                <a:solidFill>
                  <a:srgbClr val="FF0000"/>
                </a:solidFill>
              </a:rPr>
              <a:t>ve významu slučovacím nepíšeme čárku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28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Ústně – přečti si další příklady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          1H                   2H</a:t>
            </a:r>
          </a:p>
          <a:p>
            <a:pPr marL="0" indent="0">
              <a:buNone/>
            </a:pPr>
            <a:r>
              <a:rPr lang="cs-CZ" dirty="0" smtClean="0"/>
              <a:t>Často počítal i rád četl knihy.</a:t>
            </a:r>
          </a:p>
          <a:p>
            <a:pPr marL="0" indent="0">
              <a:buNone/>
            </a:pPr>
            <a:r>
              <a:rPr lang="cs-CZ" dirty="0" smtClean="0"/>
              <a:t>              1H          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 zimě jsme nelyžovali ani nebruslili.</a:t>
            </a:r>
          </a:p>
          <a:p>
            <a:pPr marL="0" indent="0">
              <a:buNone/>
            </a:pPr>
            <a:r>
              <a:rPr lang="cs-CZ" dirty="0" smtClean="0"/>
              <a:t>           1H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Něco si uvařím nebo upeču.</a:t>
            </a:r>
          </a:p>
          <a:p>
            <a:pPr marL="0" indent="0">
              <a:buNone/>
            </a:pPr>
            <a:r>
              <a:rPr lang="cs-CZ" dirty="0" smtClean="0"/>
              <a:t>          1H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Ráda plavu</a:t>
            </a:r>
            <a:r>
              <a:rPr lang="cs-CZ" dirty="0" smtClean="0">
                <a:solidFill>
                  <a:srgbClr val="FF0000"/>
                </a:solidFill>
              </a:rPr>
              <a:t>,</a:t>
            </a:r>
            <a:r>
              <a:rPr lang="cs-CZ" dirty="0" smtClean="0"/>
              <a:t> také umím tancovat. </a:t>
            </a:r>
          </a:p>
          <a:p>
            <a:pPr marL="0" indent="0">
              <a:buNone/>
            </a:pPr>
            <a:r>
              <a:rPr lang="cs-CZ" dirty="0" smtClean="0"/>
              <a:t>            1H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Sbalím si věci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smtClean="0"/>
              <a:t>pak půjdu na vlak.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8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195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Poměr stupňovací         zapiš 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20680"/>
          </a:xfrm>
        </p:spPr>
        <p:txBody>
          <a:bodyPr/>
          <a:lstStyle/>
          <a:p>
            <a:r>
              <a:rPr lang="cs-CZ" sz="2800" dirty="0" smtClean="0"/>
              <a:t>Obsah jedné věty stupňuje (= je závažnější) obsah druhé věty</a:t>
            </a:r>
          </a:p>
          <a:p>
            <a:r>
              <a:rPr lang="cs-CZ" sz="2800" dirty="0" smtClean="0"/>
              <a:t>Typické souřadicí spojky: ba, dokonce, ba i, dokonce i, nejen – ale i</a:t>
            </a:r>
          </a:p>
          <a:p>
            <a:pPr marL="0" indent="0">
              <a:buNone/>
            </a:pPr>
            <a:r>
              <a:rPr lang="cs-CZ" sz="2800" dirty="0" smtClean="0"/>
              <a:t>                             1H			     2H</a:t>
            </a:r>
            <a:endParaRPr lang="cs-CZ" sz="2800" dirty="0"/>
          </a:p>
          <a:p>
            <a:pPr marL="0" indent="0" algn="ctr">
              <a:buNone/>
            </a:pPr>
            <a:r>
              <a:rPr lang="cs-CZ" sz="2800" b="1" i="1" dirty="0" smtClean="0"/>
              <a:t>Dostal nejen vynadáno, ale i </a:t>
            </a:r>
            <a:r>
              <a:rPr lang="cs-CZ" sz="2800" b="1" i="1" dirty="0" err="1" smtClean="0"/>
              <a:t>zaracha</a:t>
            </a:r>
            <a:r>
              <a:rPr lang="cs-CZ" sz="2800" b="1" i="1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-tedy nejen že dostal vynadáno, on má navíc i </a:t>
            </a:r>
            <a:r>
              <a:rPr lang="cs-CZ" sz="2800" dirty="0" err="1" smtClean="0"/>
              <a:t>zaracha</a:t>
            </a:r>
            <a:r>
              <a:rPr lang="cs-CZ" sz="2800" dirty="0" smtClean="0"/>
              <a:t> (druhá věta ještě vystupňovala trest z první věty)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sz="2800" dirty="0" smtClean="0"/>
              <a:t>zaznamenáme graficky:          </a:t>
            </a:r>
            <a:r>
              <a:rPr lang="cs-CZ" sz="2800" b="1" dirty="0" smtClean="0"/>
              <a:t>1H      2H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Při použití spojky </a:t>
            </a:r>
            <a:r>
              <a:rPr lang="cs-CZ" sz="2800" b="1" dirty="0" smtClean="0">
                <a:solidFill>
                  <a:srgbClr val="FF0000"/>
                </a:solidFill>
              </a:rPr>
              <a:t>a </a:t>
            </a:r>
            <a:r>
              <a:rPr lang="cs-CZ" sz="2800" dirty="0" smtClean="0">
                <a:solidFill>
                  <a:srgbClr val="FF0000"/>
                </a:solidFill>
              </a:rPr>
              <a:t>ve spojení </a:t>
            </a:r>
            <a:r>
              <a:rPr lang="cs-CZ" sz="2800" b="1" dirty="0" smtClean="0">
                <a:solidFill>
                  <a:srgbClr val="FF0000"/>
                </a:solidFill>
              </a:rPr>
              <a:t>a ještě, a dokonce, a hlavně a především </a:t>
            </a:r>
            <a:r>
              <a:rPr lang="cs-CZ" sz="2800" dirty="0" smtClean="0">
                <a:solidFill>
                  <a:srgbClr val="FF0000"/>
                </a:solidFill>
              </a:rPr>
              <a:t>v poměru stupňovacím píšeme před </a:t>
            </a:r>
            <a:r>
              <a:rPr lang="cs-CZ" sz="2800" b="1" dirty="0" smtClean="0">
                <a:solidFill>
                  <a:srgbClr val="FF0000"/>
                </a:solidFill>
              </a:rPr>
              <a:t>a</a:t>
            </a:r>
            <a:r>
              <a:rPr lang="cs-CZ" sz="2800" dirty="0" smtClean="0">
                <a:solidFill>
                  <a:srgbClr val="FF0000"/>
                </a:solidFill>
              </a:rPr>
              <a:t> čárku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22" name="Volný tvar 21"/>
          <p:cNvSpPr/>
          <p:nvPr/>
        </p:nvSpPr>
        <p:spPr>
          <a:xfrm>
            <a:off x="5076056" y="4852737"/>
            <a:ext cx="0" cy="128337"/>
          </a:xfrm>
          <a:custGeom>
            <a:avLst/>
            <a:gdLst>
              <a:gd name="connsiteX0" fmla="*/ 0 w 0"/>
              <a:gd name="connsiteY0" fmla="*/ 128337 h 128337"/>
              <a:gd name="connsiteX1" fmla="*/ 0 w 0"/>
              <a:gd name="connsiteY1" fmla="*/ 0 h 128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28337">
                <a:moveTo>
                  <a:pt x="0" y="128337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5076056" y="4852737"/>
            <a:ext cx="240632" cy="0"/>
          </a:xfrm>
          <a:custGeom>
            <a:avLst/>
            <a:gdLst>
              <a:gd name="connsiteX0" fmla="*/ 0 w 240632"/>
              <a:gd name="connsiteY0" fmla="*/ 0 h 0"/>
              <a:gd name="connsiteX1" fmla="*/ 240632 w 24063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0632">
                <a:moveTo>
                  <a:pt x="0" y="0"/>
                </a:moveTo>
                <a:lnTo>
                  <a:pt x="240632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5316688" y="4716379"/>
            <a:ext cx="8776" cy="128337"/>
          </a:xfrm>
          <a:custGeom>
            <a:avLst/>
            <a:gdLst>
              <a:gd name="connsiteX0" fmla="*/ 8776 w 8776"/>
              <a:gd name="connsiteY0" fmla="*/ 128337 h 128337"/>
              <a:gd name="connsiteX1" fmla="*/ 755 w 8776"/>
              <a:gd name="connsiteY1" fmla="*/ 0 h 128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76" h="128337">
                <a:moveTo>
                  <a:pt x="8776" y="128337"/>
                </a:moveTo>
                <a:cubicBezTo>
                  <a:pt x="-3640" y="53837"/>
                  <a:pt x="755" y="96474"/>
                  <a:pt x="755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olný tvar 25"/>
          <p:cNvSpPr/>
          <p:nvPr/>
        </p:nvSpPr>
        <p:spPr>
          <a:xfrm>
            <a:off x="5606716" y="417095"/>
            <a:ext cx="0" cy="176463"/>
          </a:xfrm>
          <a:custGeom>
            <a:avLst/>
            <a:gdLst>
              <a:gd name="connsiteX0" fmla="*/ 0 w 0"/>
              <a:gd name="connsiteY0" fmla="*/ 176463 h 176463"/>
              <a:gd name="connsiteX1" fmla="*/ 0 w 0"/>
              <a:gd name="connsiteY1" fmla="*/ 0 h 17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76463">
                <a:moveTo>
                  <a:pt x="0" y="176463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olný tvar 26"/>
          <p:cNvSpPr/>
          <p:nvPr/>
        </p:nvSpPr>
        <p:spPr>
          <a:xfrm>
            <a:off x="5590674" y="404660"/>
            <a:ext cx="304800" cy="12435"/>
          </a:xfrm>
          <a:custGeom>
            <a:avLst/>
            <a:gdLst>
              <a:gd name="connsiteX0" fmla="*/ 0 w 304800"/>
              <a:gd name="connsiteY0" fmla="*/ 12435 h 12435"/>
              <a:gd name="connsiteX1" fmla="*/ 304800 w 304800"/>
              <a:gd name="connsiteY1" fmla="*/ 4414 h 12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800" h="12435">
                <a:moveTo>
                  <a:pt x="0" y="12435"/>
                </a:moveTo>
                <a:cubicBezTo>
                  <a:pt x="132520" y="-9652"/>
                  <a:pt x="31863" y="4414"/>
                  <a:pt x="304800" y="441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olný tvar 27"/>
          <p:cNvSpPr/>
          <p:nvPr/>
        </p:nvSpPr>
        <p:spPr>
          <a:xfrm>
            <a:off x="5911516" y="224589"/>
            <a:ext cx="0" cy="208548"/>
          </a:xfrm>
          <a:custGeom>
            <a:avLst/>
            <a:gdLst>
              <a:gd name="connsiteX0" fmla="*/ 0 w 0"/>
              <a:gd name="connsiteY0" fmla="*/ 208548 h 208548"/>
              <a:gd name="connsiteX1" fmla="*/ 0 w 0"/>
              <a:gd name="connsiteY1" fmla="*/ 0 h 20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08548">
                <a:moveTo>
                  <a:pt x="0" y="208548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19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3157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Ústně – přečti si další příklady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dirty="0" smtClean="0"/>
              <a:t>              1H                                       2H</a:t>
            </a:r>
          </a:p>
          <a:p>
            <a:pPr marL="0" indent="0">
              <a:buNone/>
            </a:pPr>
            <a:r>
              <a:rPr lang="cs-CZ" sz="3000" dirty="0" smtClean="0"/>
              <a:t>Honza hezky zpíval, dokonce byl vystupoval ve sboru.</a:t>
            </a:r>
          </a:p>
          <a:p>
            <a:pPr marL="0" indent="0">
              <a:buNone/>
            </a:pPr>
            <a:r>
              <a:rPr lang="cs-CZ" sz="3000" dirty="0" smtClean="0"/>
              <a:t>            1H		      2H</a:t>
            </a:r>
            <a:endParaRPr lang="cs-CZ" sz="3000" dirty="0"/>
          </a:p>
          <a:p>
            <a:pPr marL="0" indent="0">
              <a:buNone/>
            </a:pPr>
            <a:r>
              <a:rPr lang="cs-CZ" sz="3000" dirty="0" smtClean="0"/>
              <a:t>V dálce hřmělo, ba se i blýskalo.</a:t>
            </a:r>
          </a:p>
          <a:p>
            <a:pPr marL="0" indent="0">
              <a:buNone/>
            </a:pPr>
            <a:r>
              <a:rPr lang="cs-CZ" sz="3000" dirty="0" smtClean="0"/>
              <a:t>          1H			2H</a:t>
            </a:r>
            <a:endParaRPr lang="cs-CZ" sz="3000" dirty="0"/>
          </a:p>
          <a:p>
            <a:pPr marL="0" indent="0">
              <a:buNone/>
            </a:pPr>
            <a:r>
              <a:rPr lang="cs-CZ" sz="3000" dirty="0" smtClean="0"/>
              <a:t>Začala cvičit, dokonce i pravidelně běhala.</a:t>
            </a:r>
          </a:p>
          <a:p>
            <a:pPr marL="0" indent="0">
              <a:buNone/>
            </a:pPr>
            <a:r>
              <a:rPr lang="cs-CZ" sz="3000" dirty="0" smtClean="0"/>
              <a:t>	       1H				   2H</a:t>
            </a:r>
            <a:endParaRPr lang="cs-CZ" sz="3000" dirty="0"/>
          </a:p>
          <a:p>
            <a:pPr marL="0" indent="0">
              <a:buNone/>
            </a:pPr>
            <a:r>
              <a:rPr lang="cs-CZ" sz="3000" dirty="0" smtClean="0"/>
              <a:t>O starých hradech nejen četl, nýbrž je i navštěvoval.</a:t>
            </a:r>
          </a:p>
          <a:p>
            <a:pPr marL="0" indent="0">
              <a:buNone/>
            </a:pPr>
            <a:r>
              <a:rPr lang="cs-CZ" sz="3000" dirty="0" smtClean="0"/>
              <a:t>                1H					2H</a:t>
            </a:r>
            <a:endParaRPr lang="cs-CZ" sz="3000" dirty="0"/>
          </a:p>
          <a:p>
            <a:pPr marL="0" indent="0">
              <a:buNone/>
            </a:pPr>
            <a:r>
              <a:rPr lang="cs-CZ" sz="3000" dirty="0" smtClean="0"/>
              <a:t>Petr mi nejen napsal, ale dokonce mě pozval na rande.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5859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Poměr odporovací  </a:t>
            </a:r>
            <a:r>
              <a:rPr lang="cs-CZ" sz="3600" dirty="0" smtClean="0">
                <a:solidFill>
                  <a:srgbClr val="FF0000"/>
                </a:solidFill>
              </a:rPr>
              <a:t>X</a:t>
            </a:r>
            <a:r>
              <a:rPr lang="cs-CZ" sz="3600" dirty="0" smtClean="0">
                <a:solidFill>
                  <a:srgbClr val="7030A0"/>
                </a:solidFill>
              </a:rPr>
              <a:t>  zapiš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6048672"/>
          </a:xfrm>
        </p:spPr>
        <p:txBody>
          <a:bodyPr/>
          <a:lstStyle/>
          <a:p>
            <a:r>
              <a:rPr lang="cs-CZ" dirty="0" smtClean="0"/>
              <a:t>Obsahy vět si významově odporují, nebo jedna věta nějak omezuje druhou</a:t>
            </a:r>
          </a:p>
          <a:p>
            <a:r>
              <a:rPr lang="cs-CZ" dirty="0" smtClean="0"/>
              <a:t>Typické souřadicí spojky: ale, avšak, však, nýbrž, jenže, sice – ale, přesto</a:t>
            </a:r>
          </a:p>
          <a:p>
            <a:pPr marL="0" indent="0">
              <a:buNone/>
            </a:pPr>
            <a:r>
              <a:rPr lang="cs-CZ" dirty="0" smtClean="0"/>
              <a:t>                              1H                       2H</a:t>
            </a:r>
            <a:endParaRPr lang="cs-CZ" dirty="0"/>
          </a:p>
          <a:p>
            <a:pPr marL="0" indent="0" algn="ctr">
              <a:buNone/>
            </a:pPr>
            <a:r>
              <a:rPr lang="cs-CZ" b="1" i="1" dirty="0" smtClean="0"/>
              <a:t>Šli jsme do muzea, ale měli zavřeno.</a:t>
            </a:r>
            <a:endParaRPr lang="cs-CZ" b="1" i="1" dirty="0"/>
          </a:p>
          <a:p>
            <a:pPr marL="0" indent="0">
              <a:buNone/>
            </a:pPr>
            <a:r>
              <a:rPr lang="cs-CZ" dirty="0" smtClean="0"/>
              <a:t>-zaznamenáme graficky:          </a:t>
            </a:r>
            <a:r>
              <a:rPr lang="cs-CZ" b="1" dirty="0" smtClean="0"/>
              <a:t>1H  </a:t>
            </a:r>
            <a:r>
              <a:rPr lang="cs-CZ" b="1" dirty="0" smtClean="0">
                <a:solidFill>
                  <a:srgbClr val="FF0000"/>
                </a:solidFill>
              </a:rPr>
              <a:t>X</a:t>
            </a:r>
            <a:r>
              <a:rPr lang="cs-CZ" b="1" dirty="0" smtClean="0"/>
              <a:t>  2H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Při použití spojky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ve významu odporovacím se před ní píše čárka</a:t>
            </a:r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Čekala jsem na něj, a on se ani neozval. </a:t>
            </a:r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(Když si nejsi jist poměrem, zkus nahradit spojkou ale)</a:t>
            </a:r>
          </a:p>
        </p:txBody>
      </p:sp>
    </p:spTree>
    <p:extLst>
      <p:ext uri="{BB962C8B-B14F-4D97-AF65-F5344CB8AC3E}">
        <p14:creationId xmlns:p14="http://schemas.microsoft.com/office/powerpoint/2010/main" val="273871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1464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Ústně – přečti si další příklady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       1H			2H</a:t>
            </a:r>
          </a:p>
          <a:p>
            <a:pPr marL="0" indent="0">
              <a:buNone/>
            </a:pPr>
            <a:r>
              <a:rPr lang="cs-CZ" dirty="0" smtClean="0"/>
              <a:t>Měl přijít v osm, avšak nedorazil.</a:t>
            </a:r>
          </a:p>
          <a:p>
            <a:pPr marL="0" indent="0">
              <a:buNone/>
            </a:pPr>
            <a:r>
              <a:rPr lang="cs-CZ" dirty="0" smtClean="0"/>
              <a:t>	     1H				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Postup měl správný, výsledek však špatně spočítal.</a:t>
            </a:r>
          </a:p>
          <a:p>
            <a:pPr marL="0" indent="0">
              <a:buNone/>
            </a:pPr>
            <a:r>
              <a:rPr lang="cs-CZ" dirty="0" smtClean="0"/>
              <a:t>            1H			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Nechtěl tě naštvat, nýbrž tě urazil.</a:t>
            </a:r>
          </a:p>
          <a:p>
            <a:pPr marL="0" indent="0">
              <a:buNone/>
            </a:pPr>
            <a:r>
              <a:rPr lang="cs-CZ" dirty="0" smtClean="0"/>
              <a:t>           1H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Chtěl ti napsat, jenže na to zapomněl.</a:t>
            </a:r>
          </a:p>
          <a:p>
            <a:pPr marL="0" indent="0">
              <a:buNone/>
            </a:pPr>
            <a:r>
              <a:rPr lang="cs-CZ" dirty="0" smtClean="0"/>
              <a:t>          1H                          2H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Sice ji miloval, ale nedokázal jí to říct.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14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567</Words>
  <Application>Microsoft Office PowerPoint</Application>
  <PresentationFormat>Předvádění na obrazovce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Významové poměry mezi hlavními větami</vt:lpstr>
      <vt:lpstr>Co už víme</vt:lpstr>
      <vt:lpstr>Co nevíme – zapiš do sešitu</vt:lpstr>
      <vt:lpstr>Poměr slučovací  + zapiš</vt:lpstr>
      <vt:lpstr>Ústně – přečti si další příklady</vt:lpstr>
      <vt:lpstr>Poměr stupňovací         zapiš </vt:lpstr>
      <vt:lpstr>Ústně – přečti si další příklady</vt:lpstr>
      <vt:lpstr>Poměr odporovací  X  zapiš</vt:lpstr>
      <vt:lpstr>Ústně – přečti si další příklady</vt:lpstr>
      <vt:lpstr>Ústní procvičování</vt:lpstr>
      <vt:lpstr>Úkol: vypracuj písemně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Významové poměry mezi hlavními větami</dc:title>
  <dc:creator>dlouh</dc:creator>
  <cp:lastModifiedBy>dlouh</cp:lastModifiedBy>
  <cp:revision>15</cp:revision>
  <dcterms:created xsi:type="dcterms:W3CDTF">2020-04-05T06:36:24Z</dcterms:created>
  <dcterms:modified xsi:type="dcterms:W3CDTF">2020-04-05T13:11:29Z</dcterms:modified>
</cp:coreProperties>
</file>