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88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24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8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44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74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34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23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57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2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2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3380-A267-410D-9A68-7A07BD87FBB1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59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kaminet.cz/ces/souveti/druhyVV1.php" TargetMode="External"/><Relationship Id="rId3" Type="http://schemas.openxmlformats.org/officeDocument/2006/relationships/hyperlink" Target="https://www.skolasnadhledem.cz/game/570" TargetMode="External"/><Relationship Id="rId7" Type="http://schemas.openxmlformats.org/officeDocument/2006/relationships/hyperlink" Target="https://www.pravopisne.cz/category/vetne-rozbory/skladba-vet-syntax/veta-a-souveti/page/4/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olasnadhledem.cz/game/788" TargetMode="External"/><Relationship Id="rId5" Type="http://schemas.openxmlformats.org/officeDocument/2006/relationships/hyperlink" Target="https://www.skolasnadhledem.cz/game/571" TargetMode="External"/><Relationship Id="rId4" Type="http://schemas.openxmlformats.org/officeDocument/2006/relationships/hyperlink" Target="https://www.skolasnadhledem.cz/game/57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Druhy VV - opakování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8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Druhy vedlejších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DOPLŇKOVÁ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doplněk</a:t>
            </a:r>
            <a:r>
              <a:rPr lang="cs-CZ" dirty="0" smtClean="0"/>
              <a:t> věty hlavní</a:t>
            </a:r>
          </a:p>
          <a:p>
            <a:pPr marL="0" indent="0">
              <a:buNone/>
            </a:pPr>
            <a:r>
              <a:rPr lang="cs-CZ" dirty="0" smtClean="0"/>
              <a:t>-závisí většinou na slovese smyslového vnímání (vidět, slyšet, cítit, připadat si)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Pozoroval jsem koťata </a:t>
            </a:r>
            <a:r>
              <a:rPr lang="cs-CZ" dirty="0" smtClean="0">
                <a:solidFill>
                  <a:srgbClr val="FF0000"/>
                </a:solidFill>
              </a:rPr>
              <a:t>hrající si </a:t>
            </a:r>
            <a:r>
              <a:rPr lang="cs-CZ" dirty="0" smtClean="0"/>
              <a:t>s klubkem.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jaká koťata? 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o dělající? </a:t>
            </a:r>
            <a:r>
              <a:rPr lang="cs-CZ" i="1" dirty="0" smtClean="0"/>
              <a:t>– hrající si s klubkem)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/>
              <a:t>Pozoroval jsem koťata, </a:t>
            </a:r>
            <a:r>
              <a:rPr lang="cs-CZ" dirty="0" smtClean="0">
                <a:solidFill>
                  <a:srgbClr val="FF0000"/>
                </a:solidFill>
              </a:rPr>
              <a:t>jak si hrají s klubkem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co dělají koťata? </a:t>
            </a:r>
            <a:r>
              <a:rPr lang="cs-CZ" i="1" dirty="0" smtClean="0"/>
              <a:t>– hrají si s klubkem)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1131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Druhy vedlejších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PŘÍSUDKOVÁ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jmennou část přísudku</a:t>
            </a:r>
            <a:r>
              <a:rPr lang="cs-CZ" dirty="0" smtClean="0"/>
              <a:t> jmenného se sponou věty hlavní</a:t>
            </a:r>
          </a:p>
          <a:p>
            <a:pPr marL="0" indent="0">
              <a:buNone/>
            </a:pPr>
            <a:r>
              <a:rPr lang="cs-CZ" dirty="0" smtClean="0"/>
              <a:t>-ptáme se otázkou JAKÝ?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Princezna </a:t>
            </a:r>
            <a:r>
              <a:rPr lang="cs-CZ" dirty="0" smtClean="0">
                <a:solidFill>
                  <a:srgbClr val="FF0000"/>
                </a:solidFill>
              </a:rPr>
              <a:t>byla</a:t>
            </a:r>
            <a:r>
              <a:rPr lang="cs-CZ" dirty="0" smtClean="0"/>
              <a:t> jako </a:t>
            </a:r>
            <a:r>
              <a:rPr lang="cs-CZ" dirty="0" smtClean="0">
                <a:solidFill>
                  <a:srgbClr val="FF0000"/>
                </a:solidFill>
              </a:rPr>
              <a:t>začarovaná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jaká byla? </a:t>
            </a:r>
            <a:r>
              <a:rPr lang="cs-CZ" i="1" dirty="0" smtClean="0"/>
              <a:t>– jako začarovaná)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/>
              <a:t>Princezna byla, </a:t>
            </a:r>
            <a:r>
              <a:rPr lang="cs-CZ" dirty="0" smtClean="0">
                <a:solidFill>
                  <a:srgbClr val="FF0000"/>
                </a:solidFill>
              </a:rPr>
              <a:t>jako by ji začaroval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jaká byla? </a:t>
            </a:r>
            <a:r>
              <a:rPr lang="cs-CZ" i="1" dirty="0" smtClean="0"/>
              <a:t>– jako by ji začaroval)</a:t>
            </a:r>
          </a:p>
        </p:txBody>
      </p:sp>
    </p:spTree>
    <p:extLst>
      <p:ext uri="{BB962C8B-B14F-4D97-AF65-F5344CB8AC3E}">
        <p14:creationId xmlns:p14="http://schemas.microsoft.com/office/powerpoint/2010/main" val="337006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Určuj druhy vedlejších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Tetu zajímalo, co strýc dělá.</a:t>
            </a:r>
          </a:p>
          <a:p>
            <a:pPr marL="0" indent="0">
              <a:buNone/>
            </a:pPr>
            <a:r>
              <a:rPr lang="cs-CZ" sz="2400" dirty="0" smtClean="0"/>
              <a:t>Protože sníh tál, bylo hodně vody.</a:t>
            </a:r>
          </a:p>
          <a:p>
            <a:pPr marL="0" indent="0">
              <a:buNone/>
            </a:pPr>
            <a:r>
              <a:rPr lang="cs-CZ" sz="2400" dirty="0" smtClean="0"/>
              <a:t>Budeme-li hotovi, půjdeme ven.</a:t>
            </a:r>
          </a:p>
          <a:p>
            <a:pPr marL="0" indent="0">
              <a:buNone/>
            </a:pPr>
            <a:r>
              <a:rPr lang="cs-CZ" sz="2400" dirty="0" smtClean="0"/>
              <a:t>Když jsme přišli, bylo už pozdě. </a:t>
            </a:r>
          </a:p>
          <a:p>
            <a:pPr marL="0" indent="0">
              <a:buNone/>
            </a:pPr>
            <a:r>
              <a:rPr lang="cs-CZ" sz="2400" dirty="0" smtClean="0"/>
              <a:t>Ministr varuje, že kouření škodí.</a:t>
            </a:r>
          </a:p>
          <a:p>
            <a:pPr marL="0" indent="0">
              <a:buNone/>
            </a:pPr>
            <a:r>
              <a:rPr lang="cs-CZ" sz="2400" dirty="0" smtClean="0"/>
              <a:t>Kdo chce startovat, musí zaplatit.</a:t>
            </a:r>
          </a:p>
          <a:p>
            <a:pPr marL="0" indent="0">
              <a:buNone/>
            </a:pPr>
            <a:r>
              <a:rPr lang="cs-CZ" sz="2400" dirty="0" smtClean="0"/>
              <a:t>Lidé vždy nejsou, jací se tváří.</a:t>
            </a:r>
          </a:p>
          <a:p>
            <a:pPr marL="0" indent="0">
              <a:buNone/>
            </a:pPr>
            <a:r>
              <a:rPr lang="cs-CZ" sz="2400" dirty="0" smtClean="0"/>
              <a:t>Z hotelu viděl, jak vychází slunce.</a:t>
            </a:r>
          </a:p>
          <a:p>
            <a:pPr marL="0" indent="0">
              <a:buNone/>
            </a:pPr>
            <a:r>
              <a:rPr lang="cs-CZ" sz="2400" dirty="0" smtClean="0"/>
              <a:t>Viděl srnky, jak běží kolem silnice.</a:t>
            </a:r>
          </a:p>
          <a:p>
            <a:pPr marL="0" indent="0">
              <a:buNone/>
            </a:pPr>
            <a:r>
              <a:rPr lang="cs-CZ" sz="2400" dirty="0" smtClean="0"/>
              <a:t>Když bude hezky, půjdeme plavat.</a:t>
            </a:r>
          </a:p>
          <a:p>
            <a:pPr marL="0" indent="0">
              <a:buNone/>
            </a:pPr>
            <a:r>
              <a:rPr lang="cs-CZ" sz="2400" dirty="0" smtClean="0"/>
              <a:t>Peče dorty, které jsou nejlepší.</a:t>
            </a:r>
          </a:p>
          <a:p>
            <a:pPr marL="0" indent="0">
              <a:buNone/>
            </a:pPr>
            <a:r>
              <a:rPr lang="cs-CZ" sz="2400" dirty="0" smtClean="0"/>
              <a:t>Běhal tak, že ho nikdo nedohonil.</a:t>
            </a:r>
          </a:p>
          <a:p>
            <a:pPr marL="0" indent="0">
              <a:buNone/>
            </a:pPr>
            <a:r>
              <a:rPr lang="cs-CZ" sz="2400" dirty="0" smtClean="0"/>
              <a:t>Dělal to, jak nejlíp dovedl. </a:t>
            </a:r>
          </a:p>
          <a:p>
            <a:pPr marL="0" indent="0">
              <a:buNone/>
            </a:pPr>
            <a:r>
              <a:rPr lang="cs-CZ" sz="2400" dirty="0" smtClean="0"/>
              <a:t>Podmětná (kdo, co?)</a:t>
            </a:r>
          </a:p>
          <a:p>
            <a:pPr marL="0" indent="0">
              <a:buNone/>
            </a:pPr>
            <a:r>
              <a:rPr lang="cs-CZ" sz="2400" dirty="0" smtClean="0"/>
              <a:t>Příslovečná příčinná (proč?)</a:t>
            </a:r>
          </a:p>
          <a:p>
            <a:pPr marL="0" indent="0">
              <a:buNone/>
            </a:pPr>
            <a:r>
              <a:rPr lang="cs-CZ" sz="2400" dirty="0" smtClean="0"/>
              <a:t>Příslovečná podmínková (kdy?)</a:t>
            </a:r>
          </a:p>
          <a:p>
            <a:pPr marL="0" indent="0">
              <a:buNone/>
            </a:pPr>
            <a:r>
              <a:rPr lang="cs-CZ" sz="2400" dirty="0" smtClean="0"/>
              <a:t>Příslovečná časová (kdy?)</a:t>
            </a:r>
          </a:p>
          <a:p>
            <a:pPr marL="0" indent="0">
              <a:buNone/>
            </a:pPr>
            <a:r>
              <a:rPr lang="cs-CZ" sz="2400" dirty="0" smtClean="0"/>
              <a:t>Předmětná (před kým, čím?)</a:t>
            </a:r>
          </a:p>
          <a:p>
            <a:pPr marL="0" indent="0">
              <a:buNone/>
            </a:pPr>
            <a:r>
              <a:rPr lang="cs-CZ" sz="2400" dirty="0" smtClean="0"/>
              <a:t>Podmětná (kdo, co?)</a:t>
            </a:r>
          </a:p>
          <a:p>
            <a:pPr marL="0" indent="0">
              <a:buNone/>
            </a:pPr>
            <a:r>
              <a:rPr lang="cs-CZ" sz="2400" dirty="0" smtClean="0"/>
              <a:t>Přísudková (jací?)</a:t>
            </a:r>
          </a:p>
          <a:p>
            <a:pPr marL="0" indent="0">
              <a:buNone/>
            </a:pPr>
            <a:r>
              <a:rPr lang="cs-CZ" sz="2400" dirty="0" smtClean="0"/>
              <a:t>Předmětná (koho, co?)</a:t>
            </a:r>
          </a:p>
          <a:p>
            <a:pPr marL="0" indent="0">
              <a:buNone/>
            </a:pPr>
            <a:r>
              <a:rPr lang="cs-CZ" sz="2400" dirty="0" smtClean="0"/>
              <a:t>Doplňková (jaké, co dělali?)</a:t>
            </a:r>
          </a:p>
          <a:p>
            <a:pPr marL="0" indent="0">
              <a:buNone/>
            </a:pPr>
            <a:r>
              <a:rPr lang="cs-CZ" sz="2400" dirty="0" smtClean="0"/>
              <a:t>Příslovečná podmínková (kdy?)</a:t>
            </a:r>
          </a:p>
          <a:p>
            <a:pPr marL="0" indent="0">
              <a:buNone/>
            </a:pPr>
            <a:r>
              <a:rPr lang="cs-CZ" sz="2400" dirty="0" smtClean="0"/>
              <a:t>Přívlastková (jaké?)</a:t>
            </a:r>
          </a:p>
          <a:p>
            <a:pPr marL="0" indent="0">
              <a:buNone/>
            </a:pPr>
            <a:r>
              <a:rPr lang="cs-CZ" sz="2400" dirty="0" smtClean="0"/>
              <a:t>Příslovečná měrová (jak rychle?)</a:t>
            </a:r>
          </a:p>
          <a:p>
            <a:pPr marL="0" indent="0">
              <a:buNone/>
            </a:pPr>
            <a:r>
              <a:rPr lang="cs-CZ" sz="2400" dirty="0" smtClean="0"/>
              <a:t>Příslovečná způsobová (jak?)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9309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336704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Příloha 3 </a:t>
            </a:r>
            <a:r>
              <a:rPr lang="cs-CZ" sz="2800" dirty="0" smtClean="0"/>
              <a:t>Vedlejší věty – stáhni a doplň do textu, pokud nemáš tuto možnost, napiš na papír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dirty="0" smtClean="0"/>
              <a:t>Hotový úkol odešli na e-mail: </a:t>
            </a:r>
            <a:r>
              <a:rPr lang="cs-CZ" sz="2800" b="1" dirty="0" smtClean="0">
                <a:hlinkClick r:id="rId2"/>
              </a:rPr>
              <a:t>dlouha@zsmecholupy.cz</a:t>
            </a:r>
            <a:r>
              <a:rPr lang="cs-CZ" sz="2800" b="1" dirty="0" smtClean="0"/>
              <a:t> do 3.4.2020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800" dirty="0" smtClean="0"/>
              <a:t>Procvičovat můžeš na:</a:t>
            </a:r>
          </a:p>
          <a:p>
            <a:pPr marL="0" indent="0">
              <a:buNone/>
            </a:pPr>
            <a:r>
              <a:rPr lang="cs-CZ" sz="2800" dirty="0" smtClean="0">
                <a:hlinkClick r:id="rId3"/>
              </a:rPr>
              <a:t>https://www.skolasnadhledem.cz/game/570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4"/>
              </a:rPr>
              <a:t>https://www.skolasnadhledem.cz/game/572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5"/>
              </a:rPr>
              <a:t>https://www.skolasnadhledem.cz/game/571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6"/>
              </a:rPr>
              <a:t>https://www.skolasnadhledem.cz/game/788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7"/>
              </a:rPr>
              <a:t>https://www.pravopisne.cz/category/vetne-rozbory/skladba-vet-syntax/veta-a-souveti/page/4/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8"/>
              </a:rPr>
              <a:t>http://kaminet.cz/ces/souveti/druhyVV1.php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124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Rozlišení věty hlavní a vedlejší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76064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Věta hlavní </a:t>
            </a:r>
            <a:r>
              <a:rPr lang="cs-CZ" dirty="0" smtClean="0"/>
              <a:t>– je mluvnicky nezávislá na jiné větě</a:t>
            </a:r>
          </a:p>
          <a:p>
            <a:pPr marL="0" indent="0">
              <a:buNone/>
            </a:pPr>
            <a:r>
              <a:rPr lang="cs-CZ" dirty="0" smtClean="0"/>
              <a:t>= může stát samostatně, nemohu se na ni zeptat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Věta vedlejší </a:t>
            </a:r>
            <a:r>
              <a:rPr lang="cs-CZ" dirty="0" smtClean="0"/>
              <a:t>– je mluvnicky závislá na větě hlavní</a:t>
            </a:r>
          </a:p>
          <a:p>
            <a:pPr marL="0" indent="0">
              <a:buNone/>
            </a:pPr>
            <a:r>
              <a:rPr lang="cs-CZ" dirty="0" smtClean="0"/>
              <a:t>= nemůže stát samostatně, ptám se na ni větou hlavní a tázacím výrazem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Přišel jsem se pozdě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protože  jsem zaspal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Proč jsem přišel pozdě?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Abych jí udělal radost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koupil jsem jí kytku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Proč jsem jí koupil kytku?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96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Rozliš větu </a:t>
            </a:r>
            <a:r>
              <a:rPr lang="cs-CZ" sz="3200" dirty="0" smtClean="0">
                <a:solidFill>
                  <a:srgbClr val="FF0000"/>
                </a:solidFill>
              </a:rPr>
              <a:t>hlavní</a:t>
            </a:r>
            <a:r>
              <a:rPr lang="cs-CZ" sz="3200" dirty="0" smtClean="0"/>
              <a:t> a </a:t>
            </a:r>
            <a:r>
              <a:rPr lang="cs-CZ" sz="3200" dirty="0" smtClean="0">
                <a:solidFill>
                  <a:srgbClr val="00B050"/>
                </a:solidFill>
              </a:rPr>
              <a:t>vedlejší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I když byl děda unavený, přijel k nám.</a:t>
            </a:r>
          </a:p>
          <a:p>
            <a:pPr marL="0" indent="0">
              <a:buNone/>
            </a:pPr>
            <a:r>
              <a:rPr lang="cs-CZ" sz="2000" dirty="0" smtClean="0"/>
              <a:t>Povídal si s mužem, který procestoval svět.</a:t>
            </a:r>
          </a:p>
          <a:p>
            <a:pPr marL="0" indent="0">
              <a:buNone/>
            </a:pPr>
            <a:r>
              <a:rPr lang="cs-CZ" sz="2000" dirty="0" smtClean="0"/>
              <a:t>Protože pršelo, šli raději domů.</a:t>
            </a:r>
          </a:p>
          <a:p>
            <a:pPr marL="0" indent="0">
              <a:buNone/>
            </a:pPr>
            <a:r>
              <a:rPr lang="cs-CZ" sz="2000" dirty="0" smtClean="0"/>
              <a:t>Jakmile natankujeme benzín, vyrazíme.</a:t>
            </a:r>
          </a:p>
          <a:p>
            <a:pPr marL="0" indent="0">
              <a:buNone/>
            </a:pPr>
            <a:r>
              <a:rPr lang="cs-CZ" sz="2000" dirty="0" smtClean="0"/>
              <a:t>Jelikož brzy vstával, hodně toho stihl.</a:t>
            </a:r>
          </a:p>
          <a:p>
            <a:pPr marL="0" indent="0">
              <a:buNone/>
            </a:pPr>
            <a:r>
              <a:rPr lang="cs-CZ" sz="2000" dirty="0" smtClean="0"/>
              <a:t>Zdálo se, že začíná pršet.</a:t>
            </a:r>
          </a:p>
          <a:p>
            <a:pPr marL="0" indent="0">
              <a:buNone/>
            </a:pPr>
            <a:r>
              <a:rPr lang="cs-CZ" sz="2000" dirty="0" smtClean="0"/>
              <a:t>Překvapil mě, protože přišel včas.</a:t>
            </a:r>
          </a:p>
          <a:p>
            <a:pPr marL="0" indent="0">
              <a:buNone/>
            </a:pPr>
            <a:r>
              <a:rPr lang="cs-CZ" sz="2000" dirty="0" smtClean="0"/>
              <a:t>Abychom chránili prostředí, třídíme.</a:t>
            </a:r>
          </a:p>
          <a:p>
            <a:pPr marL="0" indent="0">
              <a:buNone/>
            </a:pPr>
            <a:r>
              <a:rPr lang="cs-CZ" sz="2000" dirty="0" smtClean="0"/>
              <a:t>Když mi pomůžeš, budeme dříve hotovi.</a:t>
            </a:r>
          </a:p>
          <a:p>
            <a:pPr marL="0" indent="0">
              <a:buNone/>
            </a:pPr>
            <a:r>
              <a:rPr lang="cs-CZ" sz="2000" dirty="0" smtClean="0"/>
              <a:t>Nevím, co na to říct.</a:t>
            </a:r>
          </a:p>
          <a:p>
            <a:pPr marL="0" indent="0">
              <a:buNone/>
            </a:pPr>
            <a:r>
              <a:rPr lang="cs-CZ" sz="2000" dirty="0" smtClean="0"/>
              <a:t>Šel, kam ho nohy nesly. </a:t>
            </a:r>
          </a:p>
          <a:p>
            <a:pPr marL="0" indent="0">
              <a:buNone/>
            </a:pPr>
            <a:r>
              <a:rPr lang="cs-CZ" sz="2000" dirty="0" smtClean="0"/>
              <a:t>Řekni mi, proč jsi tak zamyšlený.</a:t>
            </a:r>
          </a:p>
          <a:p>
            <a:pPr marL="0" indent="0">
              <a:buNone/>
            </a:pPr>
            <a:r>
              <a:rPr lang="cs-CZ" sz="2000" dirty="0" smtClean="0"/>
              <a:t>Kam mě pošleš, tam půjdu. </a:t>
            </a:r>
          </a:p>
          <a:p>
            <a:pPr marL="0" indent="0">
              <a:buNone/>
            </a:pPr>
            <a:r>
              <a:rPr lang="cs-CZ" sz="2000" dirty="0" smtClean="0"/>
              <a:t>Že přijde večer, to mě nenapadlo.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I když byl děda unavený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přijel k nám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Povídal si s mužem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který procestoval svět.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Protože pršelo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šli raději domů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Jakmile natankujeme benzín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vyrazíme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Jelikož brzy vstával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hodně toho stihl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Zdálo se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že začíná pršet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Překvapil mě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protože přišel včas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Abychom chránili prostředí, </a:t>
            </a:r>
            <a:r>
              <a:rPr lang="cs-CZ" sz="2000" dirty="0" smtClean="0">
                <a:solidFill>
                  <a:srgbClr val="FF0000"/>
                </a:solidFill>
              </a:rPr>
              <a:t>třídíme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Když mi pomůžeš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budeme dříve hotovi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Nevím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co na to říct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Šel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kam ho nohy nesly</a:t>
            </a:r>
            <a:r>
              <a:rPr lang="cs-CZ" sz="2000" dirty="0" smtClean="0"/>
              <a:t>.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Řekni mi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proč jsi tak zamyšlený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Kam mě pošleš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tam půjdu</a:t>
            </a:r>
            <a:r>
              <a:rPr lang="cs-CZ" sz="2000" dirty="0" smtClean="0"/>
              <a:t>.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Že přijde večer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to mě nenapadlo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3920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r>
              <a:rPr lang="cs-CZ" b="1" dirty="0" smtClean="0"/>
              <a:t>Příloha 3 </a:t>
            </a:r>
            <a:r>
              <a:rPr lang="cs-CZ" dirty="0" smtClean="0"/>
              <a:t>Vedlejší věty – stáhni a vypracuj přímo do textu, pokud nemáš tuto možnost, přepiš na papír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Hotové cvičení pošli na e-mail: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    do 3.4.2020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0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Druhy vedlejších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0465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PODMĚTNÁ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podmět</a:t>
            </a:r>
            <a:r>
              <a:rPr lang="cs-CZ" dirty="0" smtClean="0"/>
              <a:t> věty hlavní</a:t>
            </a:r>
          </a:p>
          <a:p>
            <a:pPr marL="0" indent="0">
              <a:buNone/>
            </a:pPr>
            <a:r>
              <a:rPr lang="cs-CZ" dirty="0" smtClean="0"/>
              <a:t>-ptáme se otázkou KDO, CO?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Zúčastnit se </a:t>
            </a:r>
            <a:r>
              <a:rPr lang="cs-CZ" dirty="0" smtClean="0"/>
              <a:t>finále je pro nás hlavní.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kdo, co je hlavní? </a:t>
            </a:r>
            <a:r>
              <a:rPr lang="cs-CZ" i="1" dirty="0" smtClean="0"/>
              <a:t>– zúčastnit se)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Hlavní je, </a:t>
            </a:r>
            <a:r>
              <a:rPr lang="cs-CZ" dirty="0" smtClean="0">
                <a:solidFill>
                  <a:srgbClr val="FF0000"/>
                </a:solidFill>
              </a:rPr>
              <a:t>že se zúčastníme finále</a:t>
            </a:r>
            <a:r>
              <a:rPr lang="cs-CZ" dirty="0" smtClean="0"/>
              <a:t>. 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kdo, co je hlavní? </a:t>
            </a:r>
            <a:r>
              <a:rPr lang="cs-CZ" i="1" dirty="0" smtClean="0"/>
              <a:t>– že se zúčastníme finále)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3695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Druhy vedlejších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7666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PŘEDMĚTNÁ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předmět</a:t>
            </a:r>
            <a:r>
              <a:rPr lang="cs-CZ" dirty="0" smtClean="0"/>
              <a:t> věty hlavní</a:t>
            </a:r>
          </a:p>
          <a:p>
            <a:pPr marL="0" indent="0">
              <a:buNone/>
            </a:pPr>
            <a:r>
              <a:rPr lang="cs-CZ" dirty="0" smtClean="0"/>
              <a:t>-ptáme se PÁDOVÝMI OTÁZKAMI (kromě kdo, co)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Dohodli jsme se </a:t>
            </a:r>
            <a:r>
              <a:rPr lang="cs-CZ" dirty="0" smtClean="0">
                <a:solidFill>
                  <a:srgbClr val="FF0000"/>
                </a:solidFill>
              </a:rPr>
              <a:t>na sestupu </a:t>
            </a:r>
            <a:r>
              <a:rPr lang="cs-CZ" dirty="0" smtClean="0"/>
              <a:t>do údolí.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na kom, čem jsme se dohodli? </a:t>
            </a:r>
            <a:r>
              <a:rPr lang="cs-CZ" i="1" dirty="0" smtClean="0"/>
              <a:t>– na sestupu)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Dohodli jsme se, </a:t>
            </a:r>
            <a:r>
              <a:rPr lang="cs-CZ" dirty="0" smtClean="0">
                <a:solidFill>
                  <a:srgbClr val="FF0000"/>
                </a:solidFill>
              </a:rPr>
              <a:t>že sestoupíme do údolí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sz="2800" i="1" dirty="0" smtClean="0"/>
              <a:t>(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na kom, čem jsme se dohodli? </a:t>
            </a:r>
            <a:r>
              <a:rPr lang="cs-CZ" sz="2800" i="1" dirty="0" smtClean="0"/>
              <a:t>– že sestoupíme do údolí)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2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Druhy vedlejších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16624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PŘÍSLOVEČNÁ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příslovečné určení </a:t>
            </a:r>
            <a:r>
              <a:rPr lang="cs-CZ" dirty="0" smtClean="0"/>
              <a:t>věty hlavní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Při nedostatku času </a:t>
            </a:r>
            <a:r>
              <a:rPr lang="cs-CZ" dirty="0" smtClean="0"/>
              <a:t>vás nebudu trénovat.</a:t>
            </a:r>
          </a:p>
          <a:p>
            <a:pPr marL="0" indent="0" algn="ctr">
              <a:buNone/>
            </a:pPr>
            <a:r>
              <a:rPr lang="cs-CZ" sz="2600" i="1" dirty="0" smtClean="0"/>
              <a:t>(</a:t>
            </a:r>
            <a:r>
              <a:rPr lang="cs-CZ" sz="2600" i="1" dirty="0" smtClean="0">
                <a:solidFill>
                  <a:schemeClr val="accent6">
                    <a:lumMod val="50000"/>
                  </a:schemeClr>
                </a:solidFill>
              </a:rPr>
              <a:t>za jaké podmínky vás nebudu trénovat? </a:t>
            </a:r>
            <a:r>
              <a:rPr lang="cs-CZ" sz="2600" i="1" dirty="0" smtClean="0"/>
              <a:t>– při nedostatku času)</a:t>
            </a:r>
          </a:p>
          <a:p>
            <a:pPr marL="0" indent="0" algn="ctr">
              <a:buNone/>
            </a:pPr>
            <a:endParaRPr lang="cs-CZ" sz="2600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Když nebudu mít čas</a:t>
            </a:r>
            <a:r>
              <a:rPr lang="cs-CZ" dirty="0" smtClean="0"/>
              <a:t>, nebudu vás trénovat.</a:t>
            </a:r>
          </a:p>
          <a:p>
            <a:pPr marL="0" indent="0" algn="ctr">
              <a:buNone/>
            </a:pPr>
            <a:r>
              <a:rPr lang="cs-CZ" sz="2600" i="1" dirty="0" smtClean="0"/>
              <a:t>(</a:t>
            </a:r>
            <a:r>
              <a:rPr lang="cs-CZ" sz="2600" i="1" dirty="0" smtClean="0">
                <a:solidFill>
                  <a:schemeClr val="accent6">
                    <a:lumMod val="50000"/>
                  </a:schemeClr>
                </a:solidFill>
              </a:rPr>
              <a:t>za jaké podmínky vás nebudu trénovat? </a:t>
            </a:r>
            <a:r>
              <a:rPr lang="cs-CZ" sz="2600" i="1" dirty="0" smtClean="0"/>
              <a:t>– když nebudu mít čas)</a:t>
            </a: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23884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1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Druhy příslovečných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904656"/>
          </a:xfrm>
        </p:spPr>
        <p:txBody>
          <a:bodyPr/>
          <a:lstStyle/>
          <a:p>
            <a:r>
              <a:rPr lang="cs-CZ" sz="2800" dirty="0" smtClean="0">
                <a:solidFill>
                  <a:srgbClr val="00B050"/>
                </a:solidFill>
              </a:rPr>
              <a:t>Místní</a:t>
            </a:r>
            <a:r>
              <a:rPr lang="cs-CZ" sz="2800" dirty="0" smtClean="0"/>
              <a:t> – Půjdeme tam, kde rostou houby.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(kam?)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Časová</a:t>
            </a:r>
            <a:r>
              <a:rPr lang="cs-CZ" sz="2800" dirty="0" smtClean="0"/>
              <a:t> – Až vyrosteš, budeš řídit auto.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(kdy?)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Způsobová</a:t>
            </a:r>
            <a:r>
              <a:rPr lang="cs-CZ" sz="2800" dirty="0" smtClean="0"/>
              <a:t> – Zpíval, jak nejlíp dovedl.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(jak?)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Měrová</a:t>
            </a:r>
            <a:r>
              <a:rPr lang="cs-CZ" sz="2800" dirty="0" smtClean="0"/>
              <a:t> – Utíkal rychle, že sotva dech popadl.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(jak moc?)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Příčinná</a:t>
            </a:r>
            <a:r>
              <a:rPr lang="cs-CZ" sz="2800" dirty="0" smtClean="0"/>
              <a:t> – Neběhal, protože ho bolely nohy.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(proč?)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Účelová</a:t>
            </a:r>
            <a:r>
              <a:rPr lang="cs-CZ" sz="2800" dirty="0" smtClean="0"/>
              <a:t> – Přišel, aby nás potěšil.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(proč, za jakým účelem?)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Podmínková</a:t>
            </a:r>
            <a:r>
              <a:rPr lang="cs-CZ" sz="2800" dirty="0" smtClean="0"/>
              <a:t> – Přijde-li včas, uvidí to. 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(kdy, za jaké podmínky?)</a:t>
            </a:r>
          </a:p>
          <a:p>
            <a:r>
              <a:rPr lang="cs-CZ" sz="2600" dirty="0" smtClean="0">
                <a:solidFill>
                  <a:srgbClr val="00B050"/>
                </a:solidFill>
              </a:rPr>
              <a:t>Přípustková</a:t>
            </a:r>
            <a:r>
              <a:rPr lang="cs-CZ" sz="2600" dirty="0" smtClean="0"/>
              <a:t> – Nezastavila, přestože ji dvakrát volal. 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(i přes co?)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93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Druhy vedlejších vět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PŘÍVLASTKOVÁ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přívlastek</a:t>
            </a:r>
            <a:r>
              <a:rPr lang="cs-CZ" dirty="0" smtClean="0"/>
              <a:t> podstatného jména věty hlavní</a:t>
            </a:r>
          </a:p>
          <a:p>
            <a:pPr marL="0" indent="0">
              <a:buNone/>
            </a:pPr>
            <a:r>
              <a:rPr lang="cs-CZ" dirty="0" smtClean="0"/>
              <a:t>-ptáme se otázkou JAKÝ, KTERÝ, ČÍ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Vyprávěl příhody z </a:t>
            </a:r>
            <a:r>
              <a:rPr lang="cs-CZ" dirty="0" smtClean="0">
                <a:solidFill>
                  <a:srgbClr val="FF0000"/>
                </a:solidFill>
              </a:rPr>
              <a:t>rodného</a:t>
            </a:r>
            <a:r>
              <a:rPr lang="cs-CZ" dirty="0" smtClean="0"/>
              <a:t> kraje.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z jakého kraje? </a:t>
            </a:r>
            <a:r>
              <a:rPr lang="cs-CZ" i="1" dirty="0" smtClean="0"/>
              <a:t>– rodného)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/>
              <a:t>Vyprávěl příhody z kraje, </a:t>
            </a:r>
            <a:r>
              <a:rPr lang="cs-CZ" dirty="0" smtClean="0">
                <a:solidFill>
                  <a:srgbClr val="FF0000"/>
                </a:solidFill>
              </a:rPr>
              <a:t>kde se narodil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z jakého kraje? </a:t>
            </a:r>
            <a:r>
              <a:rPr lang="cs-CZ" i="1" dirty="0" smtClean="0"/>
              <a:t>– kde se narodil)</a:t>
            </a:r>
          </a:p>
        </p:txBody>
      </p:sp>
    </p:spTree>
    <p:extLst>
      <p:ext uri="{BB962C8B-B14F-4D97-AF65-F5344CB8AC3E}">
        <p14:creationId xmlns:p14="http://schemas.microsoft.com/office/powerpoint/2010/main" val="315571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1032</Words>
  <Application>Microsoft Office PowerPoint</Application>
  <PresentationFormat>Předvádění na obrazovce (4:3)</PresentationFormat>
  <Paragraphs>153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Druhy VV - opakování</vt:lpstr>
      <vt:lpstr>Rozlišení věty hlavní a vedlejší</vt:lpstr>
      <vt:lpstr>Rozliš větu hlavní a vedlejší</vt:lpstr>
      <vt:lpstr>Prezentace aplikace PowerPoint</vt:lpstr>
      <vt:lpstr>Druhy vedlejších vět</vt:lpstr>
      <vt:lpstr>Druhy vedlejších vět</vt:lpstr>
      <vt:lpstr>Druhy vedlejších vět</vt:lpstr>
      <vt:lpstr>Druhy příslovečných vět</vt:lpstr>
      <vt:lpstr>Druhy vedlejších vět</vt:lpstr>
      <vt:lpstr>Druhy vedlejších vět</vt:lpstr>
      <vt:lpstr>Druhy vedlejších vět</vt:lpstr>
      <vt:lpstr>Určuj druhy vedlejších vět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VV - opakování</dc:title>
  <dc:creator>dlouh</dc:creator>
  <cp:lastModifiedBy>dlouh</cp:lastModifiedBy>
  <cp:revision>19</cp:revision>
  <dcterms:created xsi:type="dcterms:W3CDTF">2020-03-28T11:20:36Z</dcterms:created>
  <dcterms:modified xsi:type="dcterms:W3CDTF">2020-03-28T17:09:03Z</dcterms:modified>
</cp:coreProperties>
</file>