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3F6E-98D0-4266-9435-76D2C025435C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E1FDE-392C-467A-A2DC-CB60340C7F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176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3F6E-98D0-4266-9435-76D2C025435C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E1FDE-392C-467A-A2DC-CB60340C7F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4055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3F6E-98D0-4266-9435-76D2C025435C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E1FDE-392C-467A-A2DC-CB60340C7F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1466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3F6E-98D0-4266-9435-76D2C025435C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E1FDE-392C-467A-A2DC-CB60340C7F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348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3F6E-98D0-4266-9435-76D2C025435C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E1FDE-392C-467A-A2DC-CB60340C7F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6016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3F6E-98D0-4266-9435-76D2C025435C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E1FDE-392C-467A-A2DC-CB60340C7F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6831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3F6E-98D0-4266-9435-76D2C025435C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E1FDE-392C-467A-A2DC-CB60340C7F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2127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3F6E-98D0-4266-9435-76D2C025435C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E1FDE-392C-467A-A2DC-CB60340C7F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3390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3F6E-98D0-4266-9435-76D2C025435C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E1FDE-392C-467A-A2DC-CB60340C7F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9377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3F6E-98D0-4266-9435-76D2C025435C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E1FDE-392C-467A-A2DC-CB60340C7F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0756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3F6E-98D0-4266-9435-76D2C025435C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E1FDE-392C-467A-A2DC-CB60340C7F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656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6DCAC"/>
            </a:gs>
            <a:gs pos="41000">
              <a:srgbClr val="E6D78A"/>
            </a:gs>
            <a:gs pos="0">
              <a:srgbClr val="C7AC4C">
                <a:alpha val="44000"/>
              </a:srgbClr>
            </a:gs>
            <a:gs pos="45000">
              <a:srgbClr val="E6D78A"/>
            </a:gs>
            <a:gs pos="94000">
              <a:srgbClr val="C7AC4C"/>
            </a:gs>
            <a:gs pos="100000">
              <a:srgbClr val="E6DCAC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83F6E-98D0-4266-9435-76D2C025435C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E1FDE-392C-467A-A2DC-CB60340C7F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851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kolasnadhledem.cz/game/573" TargetMode="External"/><Relationship Id="rId2" Type="http://schemas.openxmlformats.org/officeDocument/2006/relationships/hyperlink" Target="https://www.skolasnadhledem.cz/game/35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umimecesky.cz/rozbory-vetne-cleny-mix-2-uroven/19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dlouha@zsmecholupy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7776864" cy="1752600"/>
          </a:xfrm>
        </p:spPr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Významové poměry mezi souřadně spojenými větnými členy a vedlejšími větami</a:t>
            </a:r>
            <a:endParaRPr lang="cs-CZ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05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Jaké známe </a:t>
            </a:r>
            <a:r>
              <a:rPr lang="cs-CZ" dirty="0" smtClean="0">
                <a:solidFill>
                  <a:srgbClr val="00B050"/>
                </a:solidFill>
              </a:rPr>
              <a:t>větné členy </a:t>
            </a:r>
            <a:r>
              <a:rPr lang="cs-CZ" dirty="0" smtClean="0"/>
              <a:t>a </a:t>
            </a:r>
            <a:r>
              <a:rPr lang="cs-CZ" dirty="0" smtClean="0">
                <a:solidFill>
                  <a:srgbClr val="0070C0"/>
                </a:solidFill>
              </a:rPr>
              <a:t>vedlejší věty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107504" y="692696"/>
            <a:ext cx="3816424" cy="604867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Podmět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Přísudek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Předmět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Přívlastek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Doplněk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Příslovečné určení</a:t>
            </a:r>
          </a:p>
          <a:p>
            <a:pPr marL="0" indent="0">
              <a:buNone/>
            </a:pPr>
            <a:r>
              <a:rPr lang="cs-CZ" dirty="0" smtClean="0"/>
              <a:t>-místa		-času</a:t>
            </a:r>
          </a:p>
          <a:p>
            <a:pPr marL="0" indent="0">
              <a:buNone/>
            </a:pPr>
            <a:r>
              <a:rPr lang="cs-CZ" dirty="0" smtClean="0"/>
              <a:t>-způsobu	-míry</a:t>
            </a:r>
          </a:p>
          <a:p>
            <a:pPr marL="0" indent="0">
              <a:buNone/>
            </a:pPr>
            <a:r>
              <a:rPr lang="cs-CZ" dirty="0" smtClean="0"/>
              <a:t>-účelu		-podmínky</a:t>
            </a:r>
          </a:p>
          <a:p>
            <a:pPr marL="0" indent="0">
              <a:buNone/>
            </a:pPr>
            <a:r>
              <a:rPr lang="cs-CZ" dirty="0" smtClean="0"/>
              <a:t>-přípustky</a:t>
            </a:r>
          </a:p>
          <a:p>
            <a:pPr marL="0" indent="0">
              <a:buNone/>
            </a:pPr>
            <a:r>
              <a:rPr lang="cs-CZ" dirty="0" smtClean="0"/>
              <a:t>-příčiny/důvodu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4139952" y="692696"/>
            <a:ext cx="4824536" cy="604867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Podmětná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Přísudková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Předmětná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Přívlastková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Doplňková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Příslovečná</a:t>
            </a:r>
          </a:p>
          <a:p>
            <a:pPr marL="0" indent="0">
              <a:buNone/>
            </a:pPr>
            <a:r>
              <a:rPr lang="cs-CZ" dirty="0" smtClean="0"/>
              <a:t>-místní	-časová</a:t>
            </a:r>
          </a:p>
          <a:p>
            <a:pPr marL="0" indent="0">
              <a:buNone/>
            </a:pPr>
            <a:r>
              <a:rPr lang="cs-CZ" dirty="0" smtClean="0"/>
              <a:t>-způsobová	-měrová</a:t>
            </a:r>
          </a:p>
          <a:p>
            <a:pPr marL="0" indent="0">
              <a:buNone/>
            </a:pPr>
            <a:r>
              <a:rPr lang="cs-CZ" dirty="0" smtClean="0"/>
              <a:t>-účelová	-podmínková</a:t>
            </a:r>
          </a:p>
          <a:p>
            <a:pPr marL="0" indent="0">
              <a:buNone/>
            </a:pPr>
            <a:r>
              <a:rPr lang="cs-CZ" dirty="0" smtClean="0"/>
              <a:t>-přípustková</a:t>
            </a:r>
          </a:p>
          <a:p>
            <a:pPr marL="0" indent="0">
              <a:buNone/>
            </a:pPr>
            <a:r>
              <a:rPr lang="cs-CZ" dirty="0" smtClean="0"/>
              <a:t>-příčinná/důvodová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36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5008" y="188640"/>
            <a:ext cx="8928992" cy="504056"/>
          </a:xfrm>
        </p:spPr>
        <p:txBody>
          <a:bodyPr>
            <a:noAutofit/>
          </a:bodyPr>
          <a:lstStyle/>
          <a:p>
            <a:r>
              <a:rPr lang="cs-CZ" sz="3200" dirty="0" smtClean="0">
                <a:solidFill>
                  <a:srgbClr val="7030A0"/>
                </a:solidFill>
              </a:rPr>
              <a:t>Jaké známe významové </a:t>
            </a:r>
            <a:r>
              <a:rPr lang="cs-CZ" sz="3200" dirty="0" smtClean="0">
                <a:solidFill>
                  <a:srgbClr val="7030A0"/>
                </a:solidFill>
              </a:rPr>
              <a:t>poměry</a:t>
            </a:r>
            <a:endParaRPr lang="cs-CZ" sz="32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2573" y="764704"/>
            <a:ext cx="3347864" cy="5976664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cs-CZ" sz="2000" dirty="0" smtClean="0">
                <a:solidFill>
                  <a:srgbClr val="FF0000"/>
                </a:solidFill>
              </a:rPr>
              <a:t>Slučovací </a:t>
            </a:r>
            <a:r>
              <a:rPr lang="cs-CZ" sz="2000" dirty="0" smtClean="0"/>
              <a:t>      </a:t>
            </a:r>
            <a:r>
              <a:rPr lang="cs-CZ" sz="2000" b="1" dirty="0" smtClean="0">
                <a:solidFill>
                  <a:srgbClr val="FF0000"/>
                </a:solidFill>
              </a:rPr>
              <a:t>+</a:t>
            </a:r>
          </a:p>
          <a:p>
            <a:pPr marL="0" indent="0">
              <a:buNone/>
            </a:pPr>
            <a:r>
              <a:rPr lang="cs-CZ" sz="2000" dirty="0" smtClean="0"/>
              <a:t>Spojky: 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a, i, ani, nebo, také</a:t>
            </a:r>
          </a:p>
          <a:p>
            <a:r>
              <a:rPr lang="cs-CZ" sz="2000" dirty="0" smtClean="0">
                <a:solidFill>
                  <a:srgbClr val="FF0000"/>
                </a:solidFill>
              </a:rPr>
              <a:t>Stupňovací     </a:t>
            </a:r>
          </a:p>
          <a:p>
            <a:pPr marL="0" indent="0">
              <a:buNone/>
            </a:pP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ba (i), dokonce (i), nejen-ale i</a:t>
            </a:r>
          </a:p>
          <a:p>
            <a:r>
              <a:rPr lang="cs-CZ" sz="2000" dirty="0" smtClean="0">
                <a:solidFill>
                  <a:srgbClr val="FF0000"/>
                </a:solidFill>
              </a:rPr>
              <a:t>Odporovací</a:t>
            </a:r>
            <a:r>
              <a:rPr lang="cs-CZ" sz="2000" dirty="0" smtClean="0"/>
              <a:t>	</a:t>
            </a:r>
            <a:r>
              <a:rPr lang="cs-CZ" sz="2000" b="1" dirty="0" smtClean="0">
                <a:solidFill>
                  <a:srgbClr val="FF0000"/>
                </a:solidFill>
              </a:rPr>
              <a:t>x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le, avšak, však, nýbrž, jenže</a:t>
            </a:r>
          </a:p>
          <a:p>
            <a:r>
              <a:rPr lang="cs-CZ" sz="2000" dirty="0" smtClean="0">
                <a:solidFill>
                  <a:srgbClr val="FF0000"/>
                </a:solidFill>
              </a:rPr>
              <a:t>Vylučovací</a:t>
            </a:r>
            <a:r>
              <a:rPr lang="cs-CZ" sz="2000" dirty="0" smtClean="0"/>
              <a:t>	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n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ebo, anebo, buď-nebo, jinak</a:t>
            </a:r>
          </a:p>
          <a:p>
            <a:r>
              <a:rPr lang="cs-CZ" sz="2000" dirty="0" smtClean="0">
                <a:solidFill>
                  <a:srgbClr val="FF0000"/>
                </a:solidFill>
              </a:rPr>
              <a:t>Příčinný</a:t>
            </a:r>
            <a:r>
              <a:rPr lang="cs-CZ" sz="2000" dirty="0" smtClean="0"/>
              <a:t>		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n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eboť, vždyť, totiž, však také</a:t>
            </a:r>
          </a:p>
          <a:p>
            <a:r>
              <a:rPr lang="cs-CZ" sz="2000" dirty="0" smtClean="0">
                <a:solidFill>
                  <a:srgbClr val="FF0000"/>
                </a:solidFill>
              </a:rPr>
              <a:t>Důsledkový </a:t>
            </a:r>
          </a:p>
          <a:p>
            <a:pPr marL="0" indent="0">
              <a:buNone/>
            </a:pP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(a) proto, (a) tedy, tudíž, a tak	</a:t>
            </a:r>
            <a:endParaRPr lang="cs-CZ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275856" y="764704"/>
            <a:ext cx="5760640" cy="5976664"/>
          </a:xfrm>
          <a:ln>
            <a:noFill/>
          </a:ln>
        </p:spPr>
        <p:txBody>
          <a:bodyPr>
            <a:normAutofit/>
          </a:bodyPr>
          <a:lstStyle/>
          <a:p>
            <a:r>
              <a:rPr lang="cs-CZ" sz="2000" dirty="0" smtClean="0"/>
              <a:t>Eva si zpívala a Petr maloval obrázek.</a:t>
            </a:r>
          </a:p>
          <a:p>
            <a:endParaRPr lang="cs-CZ" sz="2000" dirty="0"/>
          </a:p>
          <a:p>
            <a:r>
              <a:rPr lang="cs-CZ" sz="2000" dirty="0" smtClean="0"/>
              <a:t>Nejenže posekal trávu, přesadil i keře.</a:t>
            </a:r>
          </a:p>
          <a:p>
            <a:endParaRPr lang="cs-CZ" sz="2000" dirty="0"/>
          </a:p>
          <a:p>
            <a:r>
              <a:rPr lang="cs-CZ" sz="2000" dirty="0" smtClean="0"/>
              <a:t>Nepočítej na prstech, ale zpaměti.</a:t>
            </a:r>
          </a:p>
          <a:p>
            <a:endParaRPr lang="cs-CZ" sz="2000" dirty="0"/>
          </a:p>
          <a:p>
            <a:r>
              <a:rPr lang="cs-CZ" sz="2000" dirty="0" smtClean="0"/>
              <a:t>Kup si rychle lístek, nebo vlak nestihneš.</a:t>
            </a:r>
          </a:p>
          <a:p>
            <a:endParaRPr lang="cs-CZ" sz="2000" dirty="0"/>
          </a:p>
          <a:p>
            <a:r>
              <a:rPr lang="cs-CZ" sz="2000" dirty="0" smtClean="0"/>
              <a:t>Přijela za mnou, neboť se jí stýskalo.</a:t>
            </a:r>
          </a:p>
          <a:p>
            <a:endParaRPr lang="cs-CZ" sz="2000" dirty="0"/>
          </a:p>
          <a:p>
            <a:r>
              <a:rPr lang="cs-CZ" sz="2000" dirty="0" smtClean="0"/>
              <a:t>Věra má průjem, bude mít tudíž dietu.</a:t>
            </a:r>
          </a:p>
          <a:p>
            <a:pPr marL="0" indent="0">
              <a:buNone/>
            </a:pPr>
            <a:endParaRPr lang="cs-CZ" sz="2000" dirty="0" smtClean="0"/>
          </a:p>
        </p:txBody>
      </p:sp>
      <p:sp>
        <p:nvSpPr>
          <p:cNvPr id="5" name="Volný tvar 4"/>
          <p:cNvSpPr/>
          <p:nvPr/>
        </p:nvSpPr>
        <p:spPr>
          <a:xfrm>
            <a:off x="1788695" y="1622512"/>
            <a:ext cx="288758" cy="207118"/>
          </a:xfrm>
          <a:custGeom>
            <a:avLst/>
            <a:gdLst>
              <a:gd name="connsiteX0" fmla="*/ 0 w 288758"/>
              <a:gd name="connsiteY0" fmla="*/ 207118 h 207118"/>
              <a:gd name="connsiteX1" fmla="*/ 288758 w 288758"/>
              <a:gd name="connsiteY1" fmla="*/ 14613 h 20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8758" h="207118">
                <a:moveTo>
                  <a:pt x="0" y="207118"/>
                </a:moveTo>
                <a:cubicBezTo>
                  <a:pt x="11917" y="-78885"/>
                  <a:pt x="-56203" y="14613"/>
                  <a:pt x="288758" y="14613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Volný tvar 5"/>
          <p:cNvSpPr/>
          <p:nvPr/>
        </p:nvSpPr>
        <p:spPr>
          <a:xfrm>
            <a:off x="2077453" y="1470112"/>
            <a:ext cx="0" cy="152400"/>
          </a:xfrm>
          <a:custGeom>
            <a:avLst/>
            <a:gdLst>
              <a:gd name="connsiteX0" fmla="*/ 0 w 0"/>
              <a:gd name="connsiteY0" fmla="*/ 152400 h 152400"/>
              <a:gd name="connsiteX1" fmla="*/ 0 w 0"/>
              <a:gd name="connsiteY1" fmla="*/ 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52400">
                <a:moveTo>
                  <a:pt x="0" y="152400"/>
                </a:moveTo>
                <a:lnTo>
                  <a:pt x="0" y="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Volný tvar 10"/>
          <p:cNvSpPr/>
          <p:nvPr/>
        </p:nvSpPr>
        <p:spPr>
          <a:xfrm>
            <a:off x="1788695" y="3019926"/>
            <a:ext cx="393088" cy="168442"/>
          </a:xfrm>
          <a:custGeom>
            <a:avLst/>
            <a:gdLst>
              <a:gd name="connsiteX0" fmla="*/ 0 w 393088"/>
              <a:gd name="connsiteY0" fmla="*/ 168442 h 168442"/>
              <a:gd name="connsiteX1" fmla="*/ 56147 w 393088"/>
              <a:gd name="connsiteY1" fmla="*/ 80211 h 168442"/>
              <a:gd name="connsiteX2" fmla="*/ 128337 w 393088"/>
              <a:gd name="connsiteY2" fmla="*/ 40106 h 168442"/>
              <a:gd name="connsiteX3" fmla="*/ 176463 w 393088"/>
              <a:gd name="connsiteY3" fmla="*/ 96253 h 168442"/>
              <a:gd name="connsiteX4" fmla="*/ 176463 w 393088"/>
              <a:gd name="connsiteY4" fmla="*/ 96253 h 168442"/>
              <a:gd name="connsiteX5" fmla="*/ 224589 w 393088"/>
              <a:gd name="connsiteY5" fmla="*/ 128337 h 168442"/>
              <a:gd name="connsiteX6" fmla="*/ 248652 w 393088"/>
              <a:gd name="connsiteY6" fmla="*/ 144379 h 168442"/>
              <a:gd name="connsiteX7" fmla="*/ 272716 w 393088"/>
              <a:gd name="connsiteY7" fmla="*/ 152400 h 168442"/>
              <a:gd name="connsiteX8" fmla="*/ 336884 w 393088"/>
              <a:gd name="connsiteY8" fmla="*/ 144379 h 168442"/>
              <a:gd name="connsiteX9" fmla="*/ 352926 w 393088"/>
              <a:gd name="connsiteY9" fmla="*/ 96253 h 168442"/>
              <a:gd name="connsiteX10" fmla="*/ 368968 w 393088"/>
              <a:gd name="connsiteY10" fmla="*/ 48127 h 168442"/>
              <a:gd name="connsiteX11" fmla="*/ 376989 w 393088"/>
              <a:gd name="connsiteY11" fmla="*/ 24064 h 168442"/>
              <a:gd name="connsiteX12" fmla="*/ 393031 w 393088"/>
              <a:gd name="connsiteY12" fmla="*/ 0 h 168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3088" h="168442">
                <a:moveTo>
                  <a:pt x="0" y="168442"/>
                </a:moveTo>
                <a:cubicBezTo>
                  <a:pt x="6536" y="157549"/>
                  <a:pt x="49358" y="84737"/>
                  <a:pt x="56147" y="80211"/>
                </a:cubicBezTo>
                <a:cubicBezTo>
                  <a:pt x="111308" y="43437"/>
                  <a:pt x="85982" y="54224"/>
                  <a:pt x="128337" y="40106"/>
                </a:cubicBezTo>
                <a:cubicBezTo>
                  <a:pt x="176826" y="52228"/>
                  <a:pt x="156935" y="37669"/>
                  <a:pt x="176463" y="96253"/>
                </a:cubicBezTo>
                <a:lnTo>
                  <a:pt x="176463" y="96253"/>
                </a:lnTo>
                <a:lnTo>
                  <a:pt x="224589" y="128337"/>
                </a:lnTo>
                <a:cubicBezTo>
                  <a:pt x="232610" y="133684"/>
                  <a:pt x="239507" y="141331"/>
                  <a:pt x="248652" y="144379"/>
                </a:cubicBezTo>
                <a:lnTo>
                  <a:pt x="272716" y="152400"/>
                </a:lnTo>
                <a:cubicBezTo>
                  <a:pt x="294105" y="149726"/>
                  <a:pt x="319225" y="156740"/>
                  <a:pt x="336884" y="144379"/>
                </a:cubicBezTo>
                <a:cubicBezTo>
                  <a:pt x="350737" y="134682"/>
                  <a:pt x="347579" y="112295"/>
                  <a:pt x="352926" y="96253"/>
                </a:cubicBezTo>
                <a:lnTo>
                  <a:pt x="368968" y="48127"/>
                </a:lnTo>
                <a:cubicBezTo>
                  <a:pt x="371642" y="40106"/>
                  <a:pt x="371011" y="30043"/>
                  <a:pt x="376989" y="24064"/>
                </a:cubicBezTo>
                <a:cubicBezTo>
                  <a:pt x="394922" y="6130"/>
                  <a:pt x="393031" y="15584"/>
                  <a:pt x="393031" y="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3" name="Přímá spojnice se šipkou 12"/>
          <p:cNvCxnSpPr/>
          <p:nvPr/>
        </p:nvCxnSpPr>
        <p:spPr>
          <a:xfrm flipH="1">
            <a:off x="1716505" y="3933056"/>
            <a:ext cx="465278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1860884" y="4653136"/>
            <a:ext cx="478868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835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-171400"/>
            <a:ext cx="9001000" cy="864096"/>
          </a:xfrm>
        </p:spPr>
        <p:txBody>
          <a:bodyPr>
            <a:noAutofit/>
          </a:bodyPr>
          <a:lstStyle/>
          <a:p>
            <a:r>
              <a:rPr lang="cs-CZ" sz="2300" dirty="0" smtClean="0">
                <a:solidFill>
                  <a:srgbClr val="7030A0"/>
                </a:solidFill>
              </a:rPr>
              <a:t>Užití významových poměrů mezi souřadně spojenými větnými členy - zapiš</a:t>
            </a:r>
            <a:endParaRPr lang="cs-CZ" sz="2300" dirty="0">
              <a:solidFill>
                <a:srgbClr val="7030A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5496" y="426268"/>
            <a:ext cx="9108504" cy="63151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300" dirty="0" smtClean="0"/>
              <a:t>-stejné poměry, jako jsou mezi souřadně spojenými větami hlavními, se vyskytují i mezi větnými členy</a:t>
            </a:r>
          </a:p>
          <a:p>
            <a:pPr marL="0" indent="0">
              <a:buNone/>
            </a:pPr>
            <a:r>
              <a:rPr lang="cs-CZ" sz="2300" dirty="0" smtClean="0">
                <a:solidFill>
                  <a:srgbClr val="FF0000"/>
                </a:solidFill>
              </a:rPr>
              <a:t>Významové </a:t>
            </a:r>
            <a:r>
              <a:rPr lang="cs-CZ" sz="2300" dirty="0" smtClean="0">
                <a:solidFill>
                  <a:srgbClr val="FF0000"/>
                </a:solidFill>
              </a:rPr>
              <a:t>poměry se vyskytují pouze mezi větnými členy stejného druhu!</a:t>
            </a:r>
          </a:p>
          <a:p>
            <a:pPr marL="0" indent="0">
              <a:buNone/>
            </a:pPr>
            <a:r>
              <a:rPr lang="cs-CZ" sz="2300" dirty="0" smtClean="0">
                <a:solidFill>
                  <a:srgbClr val="FF0000"/>
                </a:solidFill>
              </a:rPr>
              <a:t>Vždy se tedy jedná o několikanásobný větný člen. </a:t>
            </a:r>
          </a:p>
          <a:p>
            <a:pPr marL="0" indent="0" algn="ctr">
              <a:buNone/>
            </a:pPr>
            <a:r>
              <a:rPr lang="cs-CZ" sz="2300" dirty="0" smtClean="0">
                <a:solidFill>
                  <a:srgbClr val="0070C0"/>
                </a:solidFill>
              </a:rPr>
              <a:t>V ZOO jsme obdivovali slony, žirafy a gorily, ba i hrochy.</a:t>
            </a:r>
          </a:p>
          <a:p>
            <a:pPr marL="0" indent="0">
              <a:buNone/>
            </a:pPr>
            <a:r>
              <a:rPr lang="cs-CZ" sz="2300" dirty="0" smtClean="0">
                <a:solidFill>
                  <a:srgbClr val="0070C0"/>
                </a:solidFill>
              </a:rPr>
              <a:t>		             </a:t>
            </a:r>
            <a:r>
              <a:rPr lang="cs-CZ" sz="2000" dirty="0" smtClean="0"/>
              <a:t>Po		        </a:t>
            </a:r>
            <a:r>
              <a:rPr lang="cs-CZ" sz="2000" dirty="0" err="1" smtClean="0"/>
              <a:t>Př</a:t>
            </a:r>
            <a:endParaRPr lang="cs-CZ" sz="2000" dirty="0"/>
          </a:p>
          <a:p>
            <a:pPr marL="0" indent="0" algn="ctr">
              <a:buNone/>
            </a:pPr>
            <a:r>
              <a:rPr lang="cs-CZ" sz="2300" dirty="0" smtClean="0"/>
              <a:t>My	=	jsme obdivovali</a:t>
            </a:r>
          </a:p>
          <a:p>
            <a:pPr marL="0" indent="0">
              <a:buNone/>
            </a:pPr>
            <a:r>
              <a:rPr lang="cs-CZ" sz="2000" dirty="0" smtClean="0"/>
              <a:t>                                                         </a:t>
            </a:r>
            <a:r>
              <a:rPr lang="cs-CZ" sz="2000" dirty="0" smtClean="0"/>
              <a:t>  </a:t>
            </a:r>
            <a:r>
              <a:rPr lang="cs-CZ" sz="2000" dirty="0" smtClean="0"/>
              <a:t>Pum               </a:t>
            </a:r>
            <a:r>
              <a:rPr lang="cs-CZ" sz="2000" dirty="0" err="1" smtClean="0"/>
              <a:t>Pt</a:t>
            </a:r>
            <a:r>
              <a:rPr lang="cs-CZ" sz="2000" dirty="0" smtClean="0"/>
              <a:t>       </a:t>
            </a:r>
            <a:r>
              <a:rPr lang="cs-CZ" sz="2000" dirty="0" smtClean="0"/>
              <a:t>      </a:t>
            </a:r>
            <a:r>
              <a:rPr lang="cs-CZ" sz="2000" dirty="0" err="1" smtClean="0"/>
              <a:t>Pt</a:t>
            </a:r>
            <a:r>
              <a:rPr lang="cs-CZ" sz="2000" dirty="0" smtClean="0"/>
              <a:t>        </a:t>
            </a:r>
            <a:r>
              <a:rPr lang="cs-CZ" sz="2000" dirty="0" smtClean="0"/>
              <a:t>   </a:t>
            </a:r>
            <a:r>
              <a:rPr lang="cs-CZ" sz="2000" dirty="0" err="1" smtClean="0"/>
              <a:t>Pt</a:t>
            </a:r>
            <a:r>
              <a:rPr lang="cs-CZ" sz="2000" dirty="0" smtClean="0"/>
              <a:t>               </a:t>
            </a:r>
            <a:r>
              <a:rPr lang="cs-CZ" sz="2000" dirty="0" err="1" smtClean="0"/>
              <a:t>Pt</a:t>
            </a:r>
            <a:endParaRPr lang="cs-CZ" sz="2000" dirty="0"/>
          </a:p>
          <a:p>
            <a:pPr marL="0" indent="0">
              <a:buNone/>
            </a:pPr>
            <a:r>
              <a:rPr lang="cs-CZ" sz="2300" dirty="0" smtClean="0"/>
              <a:t>                                             v ZOO 	slony  </a:t>
            </a:r>
            <a:r>
              <a:rPr lang="cs-CZ" sz="2300" dirty="0" smtClean="0">
                <a:solidFill>
                  <a:srgbClr val="FF0000"/>
                </a:solidFill>
              </a:rPr>
              <a:t>+</a:t>
            </a:r>
            <a:r>
              <a:rPr lang="cs-CZ" sz="2300" dirty="0" smtClean="0"/>
              <a:t>   žirafy  </a:t>
            </a:r>
            <a:r>
              <a:rPr lang="cs-CZ" sz="2300" dirty="0" smtClean="0">
                <a:solidFill>
                  <a:srgbClr val="FF0000"/>
                </a:solidFill>
              </a:rPr>
              <a:t>+</a:t>
            </a:r>
            <a:r>
              <a:rPr lang="cs-CZ" sz="2300" dirty="0" smtClean="0"/>
              <a:t>  gorily       hrochy</a:t>
            </a:r>
          </a:p>
          <a:p>
            <a:pPr marL="0" indent="0" algn="ctr">
              <a:buNone/>
            </a:pPr>
            <a:r>
              <a:rPr lang="cs-CZ" sz="2300" dirty="0" smtClean="0">
                <a:solidFill>
                  <a:srgbClr val="0070C0"/>
                </a:solidFill>
              </a:rPr>
              <a:t>Konvalinka je krásná, ale jedovatá květina.</a:t>
            </a:r>
          </a:p>
          <a:p>
            <a:pPr marL="0" indent="0">
              <a:buNone/>
            </a:pPr>
            <a:r>
              <a:rPr lang="cs-CZ" sz="2300" dirty="0" smtClean="0">
                <a:solidFill>
                  <a:srgbClr val="0070C0"/>
                </a:solidFill>
              </a:rPr>
              <a:t>                                            </a:t>
            </a:r>
            <a:r>
              <a:rPr lang="cs-CZ" sz="2000" dirty="0" smtClean="0"/>
              <a:t>Po                                         </a:t>
            </a:r>
            <a:r>
              <a:rPr lang="cs-CZ" sz="2000" dirty="0" err="1" smtClean="0"/>
              <a:t>Př</a:t>
            </a:r>
            <a:endParaRPr lang="cs-CZ" sz="2000" dirty="0"/>
          </a:p>
          <a:p>
            <a:pPr marL="0" indent="0" algn="ctr">
              <a:buNone/>
            </a:pPr>
            <a:r>
              <a:rPr lang="cs-CZ" sz="2300" dirty="0" smtClean="0"/>
              <a:t>Konvalinka	=	 je květina</a:t>
            </a:r>
          </a:p>
          <a:p>
            <a:pPr marL="0" indent="0">
              <a:buNone/>
            </a:pPr>
            <a:r>
              <a:rPr lang="cs-CZ" sz="2300" dirty="0" smtClean="0"/>
              <a:t>                                                                               </a:t>
            </a:r>
            <a:r>
              <a:rPr lang="cs-CZ" sz="2000" dirty="0" err="1" smtClean="0"/>
              <a:t>Pks</a:t>
            </a:r>
            <a:r>
              <a:rPr lang="cs-CZ" sz="2000" dirty="0" smtClean="0"/>
              <a:t>                   </a:t>
            </a:r>
            <a:r>
              <a:rPr lang="cs-CZ" sz="2000" dirty="0" err="1" smtClean="0"/>
              <a:t>Pks</a:t>
            </a:r>
            <a:r>
              <a:rPr lang="cs-CZ" sz="2000" dirty="0" smtClean="0"/>
              <a:t> </a:t>
            </a:r>
            <a:endParaRPr lang="cs-CZ" sz="2000" dirty="0"/>
          </a:p>
          <a:p>
            <a:pPr marL="0" indent="0">
              <a:buNone/>
            </a:pPr>
            <a:r>
              <a:rPr lang="cs-CZ" sz="2300" dirty="0" smtClean="0"/>
              <a:t>                                                                       krásná    </a:t>
            </a:r>
            <a:r>
              <a:rPr lang="cs-CZ" sz="2300" dirty="0" smtClean="0">
                <a:solidFill>
                  <a:srgbClr val="FF0000"/>
                </a:solidFill>
              </a:rPr>
              <a:t>x</a:t>
            </a:r>
            <a:r>
              <a:rPr lang="cs-CZ" sz="2300" dirty="0" smtClean="0"/>
              <a:t>     jedovatá</a:t>
            </a:r>
            <a:endParaRPr lang="cs-CZ" sz="2300" dirty="0"/>
          </a:p>
        </p:txBody>
      </p:sp>
      <p:sp>
        <p:nvSpPr>
          <p:cNvPr id="6" name="Volný tvar 5"/>
          <p:cNvSpPr/>
          <p:nvPr/>
        </p:nvSpPr>
        <p:spPr>
          <a:xfrm>
            <a:off x="7603957" y="3828560"/>
            <a:ext cx="208548" cy="139343"/>
          </a:xfrm>
          <a:custGeom>
            <a:avLst/>
            <a:gdLst>
              <a:gd name="connsiteX0" fmla="*/ 0 w 208548"/>
              <a:gd name="connsiteY0" fmla="*/ 139343 h 139343"/>
              <a:gd name="connsiteX1" fmla="*/ 208548 w 208548"/>
              <a:gd name="connsiteY1" fmla="*/ 11007 h 139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8548" h="139343">
                <a:moveTo>
                  <a:pt x="0" y="139343"/>
                </a:moveTo>
                <a:cubicBezTo>
                  <a:pt x="12191" y="-55705"/>
                  <a:pt x="-34841" y="11007"/>
                  <a:pt x="208548" y="11007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Volný tvar 6"/>
          <p:cNvSpPr/>
          <p:nvPr/>
        </p:nvSpPr>
        <p:spPr>
          <a:xfrm>
            <a:off x="7812505" y="3716265"/>
            <a:ext cx="0" cy="112295"/>
          </a:xfrm>
          <a:custGeom>
            <a:avLst/>
            <a:gdLst>
              <a:gd name="connsiteX0" fmla="*/ 0 w 0"/>
              <a:gd name="connsiteY0" fmla="*/ 112295 h 112295"/>
              <a:gd name="connsiteX1" fmla="*/ 0 w 0"/>
              <a:gd name="connsiteY1" fmla="*/ 0 h 112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12295">
                <a:moveTo>
                  <a:pt x="0" y="112295"/>
                </a:moveTo>
                <a:lnTo>
                  <a:pt x="0" y="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nice 8"/>
          <p:cNvCxnSpPr/>
          <p:nvPr/>
        </p:nvCxnSpPr>
        <p:spPr>
          <a:xfrm flipH="1">
            <a:off x="3635896" y="3284984"/>
            <a:ext cx="1224136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H="1">
            <a:off x="5076056" y="3257364"/>
            <a:ext cx="144016" cy="387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5480303" y="3257364"/>
            <a:ext cx="459849" cy="4596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5678324" y="3257364"/>
            <a:ext cx="1197932" cy="387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6392888" y="3257273"/>
            <a:ext cx="1707504" cy="4597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 flipH="1">
            <a:off x="5192271" y="5301208"/>
            <a:ext cx="288032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6420145" y="5301208"/>
            <a:ext cx="312095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7406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-31013"/>
            <a:ext cx="8928992" cy="1143000"/>
          </a:xfrm>
        </p:spPr>
        <p:txBody>
          <a:bodyPr>
            <a:noAutofit/>
          </a:bodyPr>
          <a:lstStyle/>
          <a:p>
            <a:r>
              <a:rPr lang="cs-CZ" sz="3200" dirty="0" smtClean="0">
                <a:solidFill>
                  <a:srgbClr val="7030A0"/>
                </a:solidFill>
              </a:rPr>
              <a:t>Užití významových poměrů mezi souřadně spojenými větnými členy – procvičuj ústně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052736"/>
            <a:ext cx="8856984" cy="56166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400" dirty="0" smtClean="0">
                <a:solidFill>
                  <a:srgbClr val="0070C0"/>
                </a:solidFill>
              </a:rPr>
              <a:t>Kdysi bylo dřevo nejdostupnější, a tedy i nejlevnější surovinou.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rgbClr val="0070C0"/>
                </a:solidFill>
              </a:rPr>
              <a:t>			  </a:t>
            </a:r>
            <a:r>
              <a:rPr lang="cs-CZ" sz="2400" dirty="0" smtClean="0"/>
              <a:t> </a:t>
            </a:r>
            <a:r>
              <a:rPr lang="cs-CZ" sz="2000" dirty="0" smtClean="0"/>
              <a:t>Po			</a:t>
            </a:r>
            <a:r>
              <a:rPr lang="cs-CZ" sz="2000" dirty="0" err="1" smtClean="0"/>
              <a:t>Př</a:t>
            </a:r>
            <a:endParaRPr lang="cs-CZ" sz="2000" dirty="0"/>
          </a:p>
          <a:p>
            <a:pPr marL="0" indent="0">
              <a:buNone/>
            </a:pPr>
            <a:r>
              <a:rPr lang="cs-CZ" sz="2400" dirty="0" smtClean="0"/>
              <a:t>			dřevo	   =	 bylo surovinou</a:t>
            </a:r>
          </a:p>
          <a:p>
            <a:pPr marL="0" indent="0">
              <a:buNone/>
            </a:pPr>
            <a:r>
              <a:rPr lang="cs-CZ" sz="2400" dirty="0" smtClean="0"/>
              <a:t>                                          </a:t>
            </a:r>
            <a:r>
              <a:rPr lang="cs-CZ" sz="2000" dirty="0" smtClean="0"/>
              <a:t>Puč                                </a:t>
            </a:r>
            <a:r>
              <a:rPr lang="cs-CZ" sz="2000" dirty="0" err="1" smtClean="0"/>
              <a:t>Pks</a:t>
            </a:r>
            <a:r>
              <a:rPr lang="cs-CZ" sz="2000" dirty="0" smtClean="0"/>
              <a:t>                          </a:t>
            </a:r>
            <a:r>
              <a:rPr lang="cs-CZ" sz="2000" dirty="0" err="1" smtClean="0"/>
              <a:t>Pks</a:t>
            </a:r>
            <a:endParaRPr lang="cs-CZ" sz="2000" dirty="0"/>
          </a:p>
          <a:p>
            <a:pPr marL="0" indent="0">
              <a:buNone/>
            </a:pPr>
            <a:r>
              <a:rPr lang="cs-CZ" sz="2400" dirty="0" smtClean="0"/>
              <a:t>			kdysi	nejdostupnější	</a:t>
            </a:r>
            <a:r>
              <a:rPr lang="cs-CZ" sz="2400" dirty="0"/>
              <a:t> </a:t>
            </a:r>
            <a:r>
              <a:rPr lang="cs-CZ" sz="2400" dirty="0" smtClean="0"/>
              <a:t>             nejlevnější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rgbClr val="0070C0"/>
                </a:solidFill>
              </a:rPr>
              <a:t>Ve středověku se roubenky stavěly buď na venkově, nebo ve městech.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rgbClr val="0070C0"/>
                </a:solidFill>
              </a:rPr>
              <a:t>                                             </a:t>
            </a:r>
            <a:r>
              <a:rPr lang="cs-CZ" sz="2000" dirty="0" smtClean="0"/>
              <a:t>Po                                  </a:t>
            </a:r>
            <a:r>
              <a:rPr lang="cs-CZ" sz="2000" dirty="0" err="1" smtClean="0"/>
              <a:t>Př</a:t>
            </a:r>
            <a:endParaRPr lang="cs-CZ" sz="2000" dirty="0"/>
          </a:p>
          <a:p>
            <a:pPr marL="0" indent="0" algn="ctr">
              <a:buNone/>
            </a:pPr>
            <a:r>
              <a:rPr lang="cs-CZ" sz="2400" dirty="0"/>
              <a:t>r</a:t>
            </a:r>
            <a:r>
              <a:rPr lang="cs-CZ" sz="2400" dirty="0" smtClean="0"/>
              <a:t>oubenky      =        se stavěly</a:t>
            </a:r>
          </a:p>
          <a:p>
            <a:pPr marL="0" indent="0">
              <a:buNone/>
            </a:pPr>
            <a:r>
              <a:rPr lang="cs-CZ" sz="2400" dirty="0" smtClean="0"/>
              <a:t>                                        </a:t>
            </a:r>
            <a:r>
              <a:rPr lang="cs-CZ" sz="2000" dirty="0" smtClean="0"/>
              <a:t>Puč                                              Pum                  </a:t>
            </a:r>
            <a:r>
              <a:rPr lang="cs-CZ" sz="2000" dirty="0" err="1" smtClean="0"/>
              <a:t>Pum</a:t>
            </a:r>
            <a:endParaRPr lang="cs-CZ" sz="2000" dirty="0"/>
          </a:p>
          <a:p>
            <a:pPr marL="0" indent="0">
              <a:buNone/>
            </a:pPr>
            <a:r>
              <a:rPr lang="cs-CZ" sz="2400" dirty="0" smtClean="0"/>
              <a:t>                                     ve středověku         na venkově             ve městech</a:t>
            </a:r>
            <a:endParaRPr lang="cs-CZ" sz="2400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6048454" y="3068960"/>
            <a:ext cx="36004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H="1">
            <a:off x="3419872" y="2348880"/>
            <a:ext cx="1872208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H="1">
            <a:off x="4968044" y="2348880"/>
            <a:ext cx="540060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6364179" y="2348880"/>
            <a:ext cx="800109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Volný tvar 13"/>
          <p:cNvSpPr/>
          <p:nvPr/>
        </p:nvSpPr>
        <p:spPr>
          <a:xfrm>
            <a:off x="6665495" y="5205663"/>
            <a:ext cx="417115" cy="152400"/>
          </a:xfrm>
          <a:custGeom>
            <a:avLst/>
            <a:gdLst>
              <a:gd name="connsiteX0" fmla="*/ 0 w 417115"/>
              <a:gd name="connsiteY0" fmla="*/ 152400 h 152400"/>
              <a:gd name="connsiteX1" fmla="*/ 24063 w 417115"/>
              <a:gd name="connsiteY1" fmla="*/ 112295 h 152400"/>
              <a:gd name="connsiteX2" fmla="*/ 40105 w 417115"/>
              <a:gd name="connsiteY2" fmla="*/ 88232 h 152400"/>
              <a:gd name="connsiteX3" fmla="*/ 56147 w 417115"/>
              <a:gd name="connsiteY3" fmla="*/ 56148 h 152400"/>
              <a:gd name="connsiteX4" fmla="*/ 80210 w 417115"/>
              <a:gd name="connsiteY4" fmla="*/ 48126 h 152400"/>
              <a:gd name="connsiteX5" fmla="*/ 152400 w 417115"/>
              <a:gd name="connsiteY5" fmla="*/ 32084 h 152400"/>
              <a:gd name="connsiteX6" fmla="*/ 176463 w 417115"/>
              <a:gd name="connsiteY6" fmla="*/ 80211 h 152400"/>
              <a:gd name="connsiteX7" fmla="*/ 200526 w 417115"/>
              <a:gd name="connsiteY7" fmla="*/ 104274 h 152400"/>
              <a:gd name="connsiteX8" fmla="*/ 272716 w 417115"/>
              <a:gd name="connsiteY8" fmla="*/ 144379 h 152400"/>
              <a:gd name="connsiteX9" fmla="*/ 368968 w 417115"/>
              <a:gd name="connsiteY9" fmla="*/ 136358 h 152400"/>
              <a:gd name="connsiteX10" fmla="*/ 376989 w 417115"/>
              <a:gd name="connsiteY10" fmla="*/ 112295 h 152400"/>
              <a:gd name="connsiteX11" fmla="*/ 393031 w 417115"/>
              <a:gd name="connsiteY11" fmla="*/ 88232 h 152400"/>
              <a:gd name="connsiteX12" fmla="*/ 409073 w 417115"/>
              <a:gd name="connsiteY12" fmla="*/ 32084 h 152400"/>
              <a:gd name="connsiteX13" fmla="*/ 417094 w 417115"/>
              <a:gd name="connsiteY13" fmla="*/ 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17115" h="152400">
                <a:moveTo>
                  <a:pt x="0" y="152400"/>
                </a:moveTo>
                <a:cubicBezTo>
                  <a:pt x="8021" y="139032"/>
                  <a:pt x="15800" y="125515"/>
                  <a:pt x="24063" y="112295"/>
                </a:cubicBezTo>
                <a:cubicBezTo>
                  <a:pt x="29172" y="104120"/>
                  <a:pt x="35322" y="96602"/>
                  <a:pt x="40105" y="88232"/>
                </a:cubicBezTo>
                <a:cubicBezTo>
                  <a:pt x="46037" y="77850"/>
                  <a:pt x="47692" y="64603"/>
                  <a:pt x="56147" y="56148"/>
                </a:cubicBezTo>
                <a:cubicBezTo>
                  <a:pt x="62126" y="50169"/>
                  <a:pt x="72189" y="50800"/>
                  <a:pt x="80210" y="48126"/>
                </a:cubicBezTo>
                <a:cubicBezTo>
                  <a:pt x="101544" y="16125"/>
                  <a:pt x="96898" y="7416"/>
                  <a:pt x="152400" y="32084"/>
                </a:cubicBezTo>
                <a:cubicBezTo>
                  <a:pt x="170335" y="40055"/>
                  <a:pt x="167846" y="67286"/>
                  <a:pt x="176463" y="80211"/>
                </a:cubicBezTo>
                <a:cubicBezTo>
                  <a:pt x="182755" y="89649"/>
                  <a:pt x="191572" y="97310"/>
                  <a:pt x="200526" y="104274"/>
                </a:cubicBezTo>
                <a:cubicBezTo>
                  <a:pt x="241897" y="136452"/>
                  <a:pt x="236409" y="132277"/>
                  <a:pt x="272716" y="144379"/>
                </a:cubicBezTo>
                <a:cubicBezTo>
                  <a:pt x="304800" y="141705"/>
                  <a:pt x="338196" y="145826"/>
                  <a:pt x="368968" y="136358"/>
                </a:cubicBezTo>
                <a:cubicBezTo>
                  <a:pt x="377049" y="133872"/>
                  <a:pt x="373208" y="119857"/>
                  <a:pt x="376989" y="112295"/>
                </a:cubicBezTo>
                <a:cubicBezTo>
                  <a:pt x="381300" y="103673"/>
                  <a:pt x="388720" y="96854"/>
                  <a:pt x="393031" y="88232"/>
                </a:cubicBezTo>
                <a:cubicBezTo>
                  <a:pt x="399442" y="75410"/>
                  <a:pt x="405646" y="44078"/>
                  <a:pt x="409073" y="32084"/>
                </a:cubicBezTo>
                <a:cubicBezTo>
                  <a:pt x="417939" y="1051"/>
                  <a:pt x="417094" y="17878"/>
                  <a:pt x="417094" y="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5" name="Přímá spojnice 14"/>
          <p:cNvCxnSpPr/>
          <p:nvPr/>
        </p:nvCxnSpPr>
        <p:spPr>
          <a:xfrm flipH="1">
            <a:off x="3651757" y="4581128"/>
            <a:ext cx="1872208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 flipH="1">
            <a:off x="5724128" y="4562709"/>
            <a:ext cx="180020" cy="4504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6227821" y="4562709"/>
            <a:ext cx="1368515" cy="4504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4022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7030A0"/>
                </a:solidFill>
              </a:rPr>
              <a:t>Připomeň si větné členy v on-line procvičování</a:t>
            </a:r>
            <a:endParaRPr lang="cs-CZ" sz="36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www.skolasnadhledem.cz/game/358</a:t>
            </a:r>
            <a:endParaRPr lang="cs-CZ" dirty="0" smtClean="0"/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www.skolasnadhledem.cz/game/573</a:t>
            </a:r>
            <a:endParaRPr lang="cs-CZ" dirty="0" smtClean="0"/>
          </a:p>
          <a:p>
            <a:r>
              <a:rPr lang="cs-CZ" dirty="0">
                <a:hlinkClick r:id="rId4"/>
              </a:rPr>
              <a:t>https://www.umimecesky.cz/rozbory-vetne-cleny-mix-2-uroven/19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372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Úkol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764704"/>
            <a:ext cx="8712968" cy="5904656"/>
          </a:xfrm>
        </p:spPr>
        <p:txBody>
          <a:bodyPr/>
          <a:lstStyle/>
          <a:p>
            <a:r>
              <a:rPr lang="cs-CZ" b="1" dirty="0" smtClean="0"/>
              <a:t>Příloha 8 </a:t>
            </a:r>
            <a:r>
              <a:rPr lang="cs-CZ" dirty="0" smtClean="0"/>
              <a:t>– poměry mezi větnými členy</a:t>
            </a:r>
          </a:p>
          <a:p>
            <a:pPr marL="0" indent="0">
              <a:buNone/>
            </a:pPr>
            <a:r>
              <a:rPr lang="cs-CZ" dirty="0" smtClean="0"/>
              <a:t>-pracuj do zadání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</a:t>
            </a:r>
            <a:r>
              <a:rPr lang="cs-CZ" b="1" dirty="0" smtClean="0"/>
              <a:t>hotové odešli na e-mail: </a:t>
            </a:r>
            <a:r>
              <a:rPr lang="cs-CZ" b="1" dirty="0" smtClean="0">
                <a:hlinkClick r:id="rId2"/>
              </a:rPr>
              <a:t>dlouha@zsmecholupy.cz</a:t>
            </a:r>
            <a:r>
              <a:rPr lang="cs-CZ" b="1" dirty="0" smtClean="0"/>
              <a:t> do 8. 5. 2020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Užití významových poměrů mezi větami vedlejšími si necháme zase na příště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564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250</Words>
  <Application>Microsoft Office PowerPoint</Application>
  <PresentationFormat>Předvádění na obrazovce (4:3)</PresentationFormat>
  <Paragraphs>85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Prezentace aplikace PowerPoint</vt:lpstr>
      <vt:lpstr>Jaké známe větné členy a vedlejší věty</vt:lpstr>
      <vt:lpstr>Jaké známe významové poměry</vt:lpstr>
      <vt:lpstr>Užití významových poměrů mezi souřadně spojenými větnými členy - zapiš</vt:lpstr>
      <vt:lpstr>Užití významových poměrů mezi souřadně spojenými větnými členy – procvičuj ústně</vt:lpstr>
      <vt:lpstr>Připomeň si větné členy v on-line procvičování</vt:lpstr>
      <vt:lpstr>Úkol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Opakování učiva 8. třídy</dc:title>
  <dc:creator>dlouh</dc:creator>
  <cp:lastModifiedBy>dlouh</cp:lastModifiedBy>
  <cp:revision>19</cp:revision>
  <dcterms:created xsi:type="dcterms:W3CDTF">2020-05-02T15:52:22Z</dcterms:created>
  <dcterms:modified xsi:type="dcterms:W3CDTF">2020-05-06T18:12:52Z</dcterms:modified>
</cp:coreProperties>
</file>