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3" r:id="rId8"/>
    <p:sldId id="262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17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5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46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4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01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3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3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37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75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5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41000">
              <a:srgbClr val="E6D78A"/>
            </a:gs>
            <a:gs pos="0">
              <a:srgbClr val="C7AC4C">
                <a:alpha val="44000"/>
              </a:srgbClr>
            </a:gs>
            <a:gs pos="45000">
              <a:srgbClr val="E6D78A"/>
            </a:gs>
            <a:gs pos="94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3F6E-98D0-4266-9435-76D2C025435C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E1FDE-392C-467A-A2DC-CB60340C7F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5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LYz67dBHA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597" TargetMode="External"/><Relationship Id="rId7" Type="http://schemas.openxmlformats.org/officeDocument/2006/relationships/hyperlink" Target="https://www.skolasnadhledem.cz/game/358" TargetMode="External"/><Relationship Id="rId2" Type="http://schemas.openxmlformats.org/officeDocument/2006/relationships/hyperlink" Target="https://www.skolasnadhledem.cz/game/8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mimecesky.cz/stavba_vet_mala_sada-2-uroven/2809" TargetMode="External"/><Relationship Id="rId5" Type="http://schemas.openxmlformats.org/officeDocument/2006/relationships/hyperlink" Target="https://www.umimecesky.cz/stavba_vet_mala_sada-2-uroven/198" TargetMode="External"/><Relationship Id="rId4" Type="http://schemas.openxmlformats.org/officeDocument/2006/relationships/hyperlink" Target="https://www.skolasnadhledem.cz/game/60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6864" cy="17526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Významové poměry mezi souřadně spojenými </a:t>
            </a:r>
            <a:r>
              <a:rPr lang="cs-CZ" dirty="0" smtClean="0">
                <a:solidFill>
                  <a:srgbClr val="7030A0"/>
                </a:solidFill>
              </a:rPr>
              <a:t>vedlejšími </a:t>
            </a:r>
            <a:r>
              <a:rPr lang="cs-CZ" dirty="0" smtClean="0">
                <a:solidFill>
                  <a:srgbClr val="7030A0"/>
                </a:solidFill>
              </a:rPr>
              <a:t>větami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Zhlédni video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https://www.youtube.com/watch?v=PLYz67dBHA0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3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známe </a:t>
            </a:r>
            <a:r>
              <a:rPr lang="cs-CZ" dirty="0" smtClean="0">
                <a:solidFill>
                  <a:srgbClr val="00B050"/>
                </a:solidFill>
              </a:rPr>
              <a:t>větné členy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vedlejší věty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07504" y="692696"/>
            <a:ext cx="410445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Podmět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(kdo, co)</a:t>
            </a:r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Přísudek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(co dělá Po)</a:t>
            </a:r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Předmět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(pádová otázka)</a:t>
            </a:r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Přívlastek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(jaký, který, čí)</a:t>
            </a:r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Doplněk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(vztah k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Př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+ Po/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Pt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cs-CZ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Příslovečné </a:t>
            </a:r>
            <a:r>
              <a:rPr lang="cs-CZ" dirty="0" smtClean="0">
                <a:solidFill>
                  <a:srgbClr val="00B050"/>
                </a:solidFill>
              </a:rPr>
              <a:t>určení 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/>
              <a:t>-místa	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(kde)</a:t>
            </a:r>
            <a:r>
              <a:rPr lang="cs-CZ" dirty="0" smtClean="0"/>
              <a:t>	-</a:t>
            </a:r>
            <a:r>
              <a:rPr lang="cs-CZ" dirty="0" smtClean="0"/>
              <a:t>času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(kdy)</a:t>
            </a:r>
            <a:endParaRPr lang="cs-CZ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/>
              <a:t>způsobu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(jak)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cs-CZ" dirty="0" smtClean="0"/>
              <a:t>míry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(jak moc)</a:t>
            </a:r>
            <a:endParaRPr lang="cs-CZ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-účelu	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(proč)</a:t>
            </a:r>
            <a:r>
              <a:rPr lang="cs-CZ" dirty="0" smtClean="0"/>
              <a:t>	-</a:t>
            </a:r>
            <a:r>
              <a:rPr lang="cs-CZ" dirty="0" smtClean="0"/>
              <a:t>podmínky </a:t>
            </a:r>
            <a:r>
              <a:rPr lang="cs-CZ" sz="1800" dirty="0" smtClean="0">
                <a:solidFill>
                  <a:schemeClr val="accent6">
                    <a:lumMod val="75000"/>
                  </a:schemeClr>
                </a:solidFill>
              </a:rPr>
              <a:t>(kdy)</a:t>
            </a:r>
            <a:endParaRPr lang="cs-CZ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/>
              <a:t>přípustky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(i přes co)</a:t>
            </a:r>
            <a:endParaRPr lang="cs-CZ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smtClean="0"/>
              <a:t>příčiny/důvodu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(proč)</a:t>
            </a:r>
            <a:endParaRPr lang="cs-CZ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39952" y="692696"/>
            <a:ext cx="482453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Podmětná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Přísudková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Předmětná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Přívlastková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Doplňková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Příslovečná</a:t>
            </a:r>
          </a:p>
          <a:p>
            <a:pPr marL="0" indent="0">
              <a:buNone/>
            </a:pPr>
            <a:r>
              <a:rPr lang="cs-CZ" dirty="0" smtClean="0"/>
              <a:t>-místní	-časová</a:t>
            </a:r>
          </a:p>
          <a:p>
            <a:pPr marL="0" indent="0">
              <a:buNone/>
            </a:pPr>
            <a:r>
              <a:rPr lang="cs-CZ" dirty="0" smtClean="0"/>
              <a:t>-způsobová	-měrová</a:t>
            </a:r>
          </a:p>
          <a:p>
            <a:pPr marL="0" indent="0">
              <a:buNone/>
            </a:pPr>
            <a:r>
              <a:rPr lang="cs-CZ" dirty="0" smtClean="0"/>
              <a:t>-účelová	-podmínková</a:t>
            </a:r>
          </a:p>
          <a:p>
            <a:pPr marL="0" indent="0">
              <a:buNone/>
            </a:pPr>
            <a:r>
              <a:rPr lang="cs-CZ" dirty="0" smtClean="0"/>
              <a:t>-přípustková</a:t>
            </a:r>
          </a:p>
          <a:p>
            <a:pPr marL="0" indent="0">
              <a:buNone/>
            </a:pPr>
            <a:r>
              <a:rPr lang="cs-CZ" dirty="0" smtClean="0"/>
              <a:t>-příčinná/důvodová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008" y="188640"/>
            <a:ext cx="8928992" cy="504056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Jaké známe významové poměry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2573" y="764704"/>
            <a:ext cx="3347864" cy="597666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Slučovací </a:t>
            </a:r>
            <a:r>
              <a:rPr lang="cs-CZ" sz="2000" dirty="0" smtClean="0"/>
              <a:t>      </a:t>
            </a:r>
            <a:r>
              <a:rPr lang="cs-CZ" sz="2000" b="1" dirty="0" smtClean="0">
                <a:solidFill>
                  <a:srgbClr val="FF0000"/>
                </a:solidFill>
              </a:rPr>
              <a:t>+</a:t>
            </a:r>
          </a:p>
          <a:p>
            <a:pPr marL="0" indent="0">
              <a:buNone/>
            </a:pPr>
            <a:r>
              <a:rPr lang="cs-CZ" sz="2000" dirty="0" smtClean="0"/>
              <a:t>Spojky: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a, i, ani, nebo, také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Stupňovací    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ba (i), dokonce (i), nejen-ale i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Odporovací</a:t>
            </a:r>
            <a:r>
              <a:rPr lang="cs-CZ" sz="2000" dirty="0" smtClean="0"/>
              <a:t>	</a:t>
            </a:r>
            <a:r>
              <a:rPr lang="cs-CZ" sz="2000" b="1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le, avšak, však, nýbrž, jenže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Vylučovací</a:t>
            </a:r>
            <a:r>
              <a:rPr lang="cs-CZ" sz="2000" dirty="0" smtClean="0"/>
              <a:t>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ebo, anebo, buď-nebo, jinak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Příčinný</a:t>
            </a:r>
            <a:r>
              <a:rPr lang="cs-CZ" sz="2000" dirty="0" smtClean="0"/>
              <a:t>	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eboť, vždyť, totiž, však také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Důsledkový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(a) proto, (a) tedy, tudíž, a tak	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75856" y="764704"/>
            <a:ext cx="5760640" cy="5976664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sz="2000" dirty="0" smtClean="0"/>
              <a:t>Eva si zpívala a Petr maloval obrázek.</a:t>
            </a:r>
          </a:p>
          <a:p>
            <a:endParaRPr lang="cs-CZ" sz="2000" dirty="0"/>
          </a:p>
          <a:p>
            <a:r>
              <a:rPr lang="cs-CZ" sz="2000" dirty="0" smtClean="0"/>
              <a:t>Nejenže posekal trávu, přesadil i keře.</a:t>
            </a:r>
          </a:p>
          <a:p>
            <a:endParaRPr lang="cs-CZ" sz="2000" dirty="0"/>
          </a:p>
          <a:p>
            <a:r>
              <a:rPr lang="cs-CZ" sz="2000" dirty="0" smtClean="0"/>
              <a:t>Nepočítej na prstech, ale zpaměti.</a:t>
            </a:r>
          </a:p>
          <a:p>
            <a:endParaRPr lang="cs-CZ" sz="2000" dirty="0"/>
          </a:p>
          <a:p>
            <a:r>
              <a:rPr lang="cs-CZ" sz="2000" dirty="0" smtClean="0"/>
              <a:t>Kup si rychle lístek, nebo vlak nestihneš.</a:t>
            </a:r>
          </a:p>
          <a:p>
            <a:endParaRPr lang="cs-CZ" sz="2000" dirty="0"/>
          </a:p>
          <a:p>
            <a:r>
              <a:rPr lang="cs-CZ" sz="2000" dirty="0" smtClean="0"/>
              <a:t>Přijela za mnou, neboť se jí stýskalo.</a:t>
            </a:r>
          </a:p>
          <a:p>
            <a:endParaRPr lang="cs-CZ" sz="2000" dirty="0"/>
          </a:p>
          <a:p>
            <a:r>
              <a:rPr lang="cs-CZ" sz="2000" dirty="0" smtClean="0"/>
              <a:t>Věra má průjem, bude mít tudíž dietu.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5" name="Volný tvar 4"/>
          <p:cNvSpPr/>
          <p:nvPr/>
        </p:nvSpPr>
        <p:spPr>
          <a:xfrm>
            <a:off x="1788695" y="1622512"/>
            <a:ext cx="288758" cy="207118"/>
          </a:xfrm>
          <a:custGeom>
            <a:avLst/>
            <a:gdLst>
              <a:gd name="connsiteX0" fmla="*/ 0 w 288758"/>
              <a:gd name="connsiteY0" fmla="*/ 207118 h 207118"/>
              <a:gd name="connsiteX1" fmla="*/ 288758 w 288758"/>
              <a:gd name="connsiteY1" fmla="*/ 14613 h 20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758" h="207118">
                <a:moveTo>
                  <a:pt x="0" y="207118"/>
                </a:moveTo>
                <a:cubicBezTo>
                  <a:pt x="11917" y="-78885"/>
                  <a:pt x="-56203" y="14613"/>
                  <a:pt x="288758" y="1461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077453" y="1470112"/>
            <a:ext cx="0" cy="152400"/>
          </a:xfrm>
          <a:custGeom>
            <a:avLst/>
            <a:gdLst>
              <a:gd name="connsiteX0" fmla="*/ 0 w 0"/>
              <a:gd name="connsiteY0" fmla="*/ 152400 h 152400"/>
              <a:gd name="connsiteX1" fmla="*/ 0 w 0"/>
              <a:gd name="connsiteY1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788695" y="3019926"/>
            <a:ext cx="393088" cy="168442"/>
          </a:xfrm>
          <a:custGeom>
            <a:avLst/>
            <a:gdLst>
              <a:gd name="connsiteX0" fmla="*/ 0 w 393088"/>
              <a:gd name="connsiteY0" fmla="*/ 168442 h 168442"/>
              <a:gd name="connsiteX1" fmla="*/ 56147 w 393088"/>
              <a:gd name="connsiteY1" fmla="*/ 80211 h 168442"/>
              <a:gd name="connsiteX2" fmla="*/ 128337 w 393088"/>
              <a:gd name="connsiteY2" fmla="*/ 40106 h 168442"/>
              <a:gd name="connsiteX3" fmla="*/ 176463 w 393088"/>
              <a:gd name="connsiteY3" fmla="*/ 96253 h 168442"/>
              <a:gd name="connsiteX4" fmla="*/ 176463 w 393088"/>
              <a:gd name="connsiteY4" fmla="*/ 96253 h 168442"/>
              <a:gd name="connsiteX5" fmla="*/ 224589 w 393088"/>
              <a:gd name="connsiteY5" fmla="*/ 128337 h 168442"/>
              <a:gd name="connsiteX6" fmla="*/ 248652 w 393088"/>
              <a:gd name="connsiteY6" fmla="*/ 144379 h 168442"/>
              <a:gd name="connsiteX7" fmla="*/ 272716 w 393088"/>
              <a:gd name="connsiteY7" fmla="*/ 152400 h 168442"/>
              <a:gd name="connsiteX8" fmla="*/ 336884 w 393088"/>
              <a:gd name="connsiteY8" fmla="*/ 144379 h 168442"/>
              <a:gd name="connsiteX9" fmla="*/ 352926 w 393088"/>
              <a:gd name="connsiteY9" fmla="*/ 96253 h 168442"/>
              <a:gd name="connsiteX10" fmla="*/ 368968 w 393088"/>
              <a:gd name="connsiteY10" fmla="*/ 48127 h 168442"/>
              <a:gd name="connsiteX11" fmla="*/ 376989 w 393088"/>
              <a:gd name="connsiteY11" fmla="*/ 24064 h 168442"/>
              <a:gd name="connsiteX12" fmla="*/ 393031 w 393088"/>
              <a:gd name="connsiteY12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3088" h="168442">
                <a:moveTo>
                  <a:pt x="0" y="168442"/>
                </a:moveTo>
                <a:cubicBezTo>
                  <a:pt x="6536" y="157549"/>
                  <a:pt x="49358" y="84737"/>
                  <a:pt x="56147" y="80211"/>
                </a:cubicBezTo>
                <a:cubicBezTo>
                  <a:pt x="111308" y="43437"/>
                  <a:pt x="85982" y="54224"/>
                  <a:pt x="128337" y="40106"/>
                </a:cubicBezTo>
                <a:cubicBezTo>
                  <a:pt x="176826" y="52228"/>
                  <a:pt x="156935" y="37669"/>
                  <a:pt x="176463" y="96253"/>
                </a:cubicBezTo>
                <a:lnTo>
                  <a:pt x="176463" y="96253"/>
                </a:lnTo>
                <a:lnTo>
                  <a:pt x="224589" y="128337"/>
                </a:lnTo>
                <a:cubicBezTo>
                  <a:pt x="232610" y="133684"/>
                  <a:pt x="239507" y="141331"/>
                  <a:pt x="248652" y="144379"/>
                </a:cubicBezTo>
                <a:lnTo>
                  <a:pt x="272716" y="152400"/>
                </a:lnTo>
                <a:cubicBezTo>
                  <a:pt x="294105" y="149726"/>
                  <a:pt x="319225" y="156740"/>
                  <a:pt x="336884" y="144379"/>
                </a:cubicBezTo>
                <a:cubicBezTo>
                  <a:pt x="350737" y="134682"/>
                  <a:pt x="347579" y="112295"/>
                  <a:pt x="352926" y="96253"/>
                </a:cubicBezTo>
                <a:lnTo>
                  <a:pt x="368968" y="48127"/>
                </a:lnTo>
                <a:cubicBezTo>
                  <a:pt x="371642" y="40106"/>
                  <a:pt x="371011" y="30043"/>
                  <a:pt x="376989" y="24064"/>
                </a:cubicBezTo>
                <a:cubicBezTo>
                  <a:pt x="394922" y="6130"/>
                  <a:pt x="393031" y="15584"/>
                  <a:pt x="393031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1716505" y="3933056"/>
            <a:ext cx="46527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860884" y="4653136"/>
            <a:ext cx="47886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864096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7030A0"/>
                </a:solidFill>
              </a:rPr>
              <a:t>Užití významových poměrů mezi souřadně spojenými </a:t>
            </a:r>
            <a:r>
              <a:rPr lang="cs-CZ" sz="2200" dirty="0" smtClean="0">
                <a:solidFill>
                  <a:srgbClr val="7030A0"/>
                </a:solidFill>
              </a:rPr>
              <a:t>vedlejšími větami- </a:t>
            </a:r>
            <a:r>
              <a:rPr lang="cs-CZ" sz="2200" dirty="0" smtClean="0">
                <a:solidFill>
                  <a:srgbClr val="7030A0"/>
                </a:solidFill>
              </a:rPr>
              <a:t>zapiš</a:t>
            </a:r>
            <a:endParaRPr lang="cs-CZ" sz="22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496" y="426268"/>
            <a:ext cx="9108504" cy="6315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dirty="0" smtClean="0"/>
              <a:t>-stejné poměry, jako jsou mezi souřadně spojenými větami hlavními, se vyskytují i mezi </a:t>
            </a:r>
            <a:r>
              <a:rPr lang="cs-CZ" sz="2300" dirty="0" smtClean="0"/>
              <a:t>vedlejšími větami</a:t>
            </a:r>
            <a:endParaRPr lang="cs-CZ" sz="2300" dirty="0" smtClean="0"/>
          </a:p>
          <a:p>
            <a:pPr marL="0" indent="0">
              <a:buNone/>
            </a:pPr>
            <a:r>
              <a:rPr lang="cs-CZ" sz="2200" dirty="0" smtClean="0">
                <a:solidFill>
                  <a:srgbClr val="FF0000"/>
                </a:solidFill>
              </a:rPr>
              <a:t>Významové poměry se vyskytují pouze mezi </a:t>
            </a:r>
            <a:r>
              <a:rPr lang="cs-CZ" sz="2200" dirty="0" smtClean="0">
                <a:solidFill>
                  <a:srgbClr val="FF0000"/>
                </a:solidFill>
              </a:rPr>
              <a:t>vedlejšími větami stejného </a:t>
            </a:r>
            <a:r>
              <a:rPr lang="cs-CZ" sz="2200" dirty="0" smtClean="0">
                <a:solidFill>
                  <a:srgbClr val="FF0000"/>
                </a:solidFill>
              </a:rPr>
              <a:t>druhu</a:t>
            </a:r>
            <a:r>
              <a:rPr lang="cs-CZ" sz="2200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	          </a:t>
            </a:r>
            <a:r>
              <a:rPr lang="cs-CZ" sz="2200" dirty="0" smtClean="0"/>
              <a:t>1H	    2V			3V</a:t>
            </a:r>
          </a:p>
          <a:p>
            <a:pPr marL="0" indent="0" algn="ctr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Zdálo se, že si to rozmyslela a že na naše setkání nepřijde.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70C0"/>
                </a:solidFill>
              </a:rPr>
              <a:t>	</a:t>
            </a:r>
            <a:r>
              <a:rPr lang="cs-CZ" sz="2200" dirty="0" smtClean="0">
                <a:solidFill>
                  <a:srgbClr val="0070C0"/>
                </a:solidFill>
              </a:rPr>
              <a:t>	</a:t>
            </a:r>
            <a:r>
              <a:rPr lang="cs-CZ" sz="2200" dirty="0" smtClean="0"/>
              <a:t>1H</a:t>
            </a:r>
          </a:p>
          <a:p>
            <a:pPr marL="0" indent="0" algn="ctr">
              <a:buNone/>
            </a:pPr>
            <a:endParaRPr lang="cs-CZ" sz="2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		</a:t>
            </a:r>
            <a:r>
              <a:rPr lang="cs-CZ" sz="2200" dirty="0" smtClean="0"/>
              <a:t>2VPo </a:t>
            </a:r>
            <a:r>
              <a:rPr lang="cs-CZ" sz="2200" i="1" dirty="0" smtClean="0">
                <a:solidFill>
                  <a:schemeClr val="accent6">
                    <a:lumMod val="75000"/>
                  </a:schemeClr>
                </a:solidFill>
              </a:rPr>
              <a:t>(Kdo, co se zdálo?)</a:t>
            </a:r>
            <a:r>
              <a:rPr lang="cs-CZ" sz="2200" dirty="0" smtClean="0"/>
              <a:t>	      </a:t>
            </a:r>
            <a:r>
              <a:rPr lang="cs-CZ" sz="2200" b="1" dirty="0" smtClean="0">
                <a:solidFill>
                  <a:srgbClr val="FF0000"/>
                </a:solidFill>
              </a:rPr>
              <a:t>+</a:t>
            </a:r>
            <a:r>
              <a:rPr lang="cs-CZ" sz="2200" dirty="0" smtClean="0"/>
              <a:t>     	        3VPo</a:t>
            </a:r>
          </a:p>
          <a:p>
            <a:pPr marL="0" indent="0">
              <a:buNone/>
            </a:pPr>
            <a:r>
              <a:rPr lang="cs-CZ" sz="2200" dirty="0" smtClean="0"/>
              <a:t>	    1H			2V			3V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Přemýšleli jsme o tom, co by se dalo upravit, ba co bychom mohli ještě zlepšit.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70C0"/>
                </a:solidFill>
              </a:rPr>
              <a:t>	</a:t>
            </a:r>
            <a:r>
              <a:rPr lang="cs-CZ" sz="2200" dirty="0" smtClean="0">
                <a:solidFill>
                  <a:srgbClr val="0070C0"/>
                </a:solidFill>
              </a:rPr>
              <a:t>	</a:t>
            </a:r>
            <a:r>
              <a:rPr lang="cs-CZ" sz="2200" dirty="0" smtClean="0"/>
              <a:t>1H</a:t>
            </a:r>
          </a:p>
          <a:p>
            <a:pPr marL="0" indent="0">
              <a:buNone/>
            </a:pPr>
            <a:endParaRPr lang="cs-CZ" sz="2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		</a:t>
            </a:r>
            <a:r>
              <a:rPr lang="cs-CZ" sz="2200" dirty="0" smtClean="0"/>
              <a:t>2VPt</a:t>
            </a:r>
            <a:r>
              <a:rPr lang="cs-CZ" sz="2200" dirty="0" smtClean="0">
                <a:solidFill>
                  <a:srgbClr val="0070C0"/>
                </a:solidFill>
              </a:rPr>
              <a:t> </a:t>
            </a:r>
            <a:r>
              <a:rPr lang="cs-CZ" sz="2200" i="1" dirty="0" smtClean="0">
                <a:solidFill>
                  <a:schemeClr val="accent6">
                    <a:lumMod val="75000"/>
                  </a:schemeClr>
                </a:solidFill>
              </a:rPr>
              <a:t>(O kom, čem jsme přemýšleli?)</a:t>
            </a:r>
            <a:r>
              <a:rPr lang="cs-CZ" sz="2200" dirty="0" smtClean="0">
                <a:solidFill>
                  <a:srgbClr val="0070C0"/>
                </a:solidFill>
              </a:rPr>
              <a:t>		</a:t>
            </a:r>
            <a:r>
              <a:rPr lang="cs-CZ" sz="2200" dirty="0" smtClean="0"/>
              <a:t>3VPt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 smtClean="0">
              <a:solidFill>
                <a:srgbClr val="0070C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2123728" y="2765884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154905" y="2765884"/>
            <a:ext cx="3929263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ravoúhlá spojnice 20"/>
          <p:cNvCxnSpPr/>
          <p:nvPr/>
        </p:nvCxnSpPr>
        <p:spPr>
          <a:xfrm flipV="1">
            <a:off x="6444208" y="5301208"/>
            <a:ext cx="360040" cy="216024"/>
          </a:xfrm>
          <a:prstGeom prst="bentConnector3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146122" y="4797152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160894" y="4797152"/>
            <a:ext cx="536343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40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31013"/>
            <a:ext cx="8928992" cy="795717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7030A0"/>
                </a:solidFill>
              </a:rPr>
              <a:t>Užití významových poměrů mezi souřadně spojenými </a:t>
            </a:r>
            <a:r>
              <a:rPr lang="cs-CZ" sz="2200" dirty="0" smtClean="0">
                <a:solidFill>
                  <a:srgbClr val="7030A0"/>
                </a:solidFill>
              </a:rPr>
              <a:t>vedlejšími větami – </a:t>
            </a:r>
            <a:r>
              <a:rPr lang="cs-CZ" sz="2200" dirty="0" smtClean="0">
                <a:solidFill>
                  <a:srgbClr val="7030A0"/>
                </a:solidFill>
              </a:rPr>
              <a:t>procvičuj ústně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90010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	1H			2V			3V</a:t>
            </a:r>
            <a:endParaRPr lang="cs-CZ" sz="2400" dirty="0"/>
          </a:p>
          <a:p>
            <a:pPr marL="0" indent="0" algn="ctr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Babička řekla, že půjdeme hned domů, nebo určitě nastydneme.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	</a:t>
            </a:r>
            <a:r>
              <a:rPr lang="cs-CZ" sz="2400" dirty="0" smtClean="0"/>
              <a:t>1H</a:t>
            </a:r>
          </a:p>
          <a:p>
            <a:pPr marL="0" indent="0">
              <a:buNone/>
            </a:pP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	</a:t>
            </a:r>
            <a:r>
              <a:rPr lang="cs-CZ" sz="2400" dirty="0" smtClean="0"/>
              <a:t>2VPt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(Řekla koho, co?)    </a:t>
            </a:r>
            <a:r>
              <a:rPr lang="cs-CZ" sz="2400" dirty="0" smtClean="0">
                <a:solidFill>
                  <a:srgbClr val="0070C0"/>
                </a:solidFill>
              </a:rPr>
              <a:t>		</a:t>
            </a:r>
            <a:r>
              <a:rPr lang="cs-CZ" sz="2400" dirty="0" smtClean="0"/>
              <a:t>3VPt</a:t>
            </a:r>
          </a:p>
          <a:p>
            <a:pPr marL="0" indent="0">
              <a:buNone/>
            </a:pPr>
            <a:r>
              <a:rPr lang="cs-CZ" sz="2400" dirty="0" smtClean="0"/>
              <a:t>	1H			2V				3V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Je samozřejmé, že každý domek má topení, a tak spálí sto metráků uhlí.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	</a:t>
            </a:r>
            <a:r>
              <a:rPr lang="cs-CZ" sz="2400" dirty="0" smtClean="0"/>
              <a:t>1H</a:t>
            </a:r>
          </a:p>
          <a:p>
            <a:pPr marL="0" indent="0">
              <a:buNone/>
            </a:pP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	</a:t>
            </a:r>
            <a:r>
              <a:rPr lang="cs-CZ" sz="2400" dirty="0" smtClean="0"/>
              <a:t>2VPo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(Kdo, co je samozřejmé)  </a:t>
            </a:r>
            <a:r>
              <a:rPr lang="cs-CZ" sz="2400" dirty="0" smtClean="0">
                <a:solidFill>
                  <a:srgbClr val="0070C0"/>
                </a:solidFill>
              </a:rPr>
              <a:t>	  </a:t>
            </a:r>
            <a:r>
              <a:rPr lang="cs-CZ" sz="2400" dirty="0" smtClean="0"/>
              <a:t>3VPo  </a:t>
            </a:r>
            <a:endParaRPr lang="cs-CZ" sz="2400" dirty="0"/>
          </a:p>
        </p:txBody>
      </p:sp>
      <p:sp>
        <p:nvSpPr>
          <p:cNvPr id="4" name="Volný tvar 3"/>
          <p:cNvSpPr/>
          <p:nvPr/>
        </p:nvSpPr>
        <p:spPr>
          <a:xfrm>
            <a:off x="4427984" y="2679032"/>
            <a:ext cx="457200" cy="168442"/>
          </a:xfrm>
          <a:custGeom>
            <a:avLst/>
            <a:gdLst>
              <a:gd name="connsiteX0" fmla="*/ 0 w 457200"/>
              <a:gd name="connsiteY0" fmla="*/ 168442 h 168442"/>
              <a:gd name="connsiteX1" fmla="*/ 40106 w 457200"/>
              <a:gd name="connsiteY1" fmla="*/ 144379 h 168442"/>
              <a:gd name="connsiteX2" fmla="*/ 48127 w 457200"/>
              <a:gd name="connsiteY2" fmla="*/ 120315 h 168442"/>
              <a:gd name="connsiteX3" fmla="*/ 88232 w 457200"/>
              <a:gd name="connsiteY3" fmla="*/ 80210 h 168442"/>
              <a:gd name="connsiteX4" fmla="*/ 104274 w 457200"/>
              <a:gd name="connsiteY4" fmla="*/ 56147 h 168442"/>
              <a:gd name="connsiteX5" fmla="*/ 200527 w 457200"/>
              <a:gd name="connsiteY5" fmla="*/ 56147 h 168442"/>
              <a:gd name="connsiteX6" fmla="*/ 208548 w 457200"/>
              <a:gd name="connsiteY6" fmla="*/ 80210 h 168442"/>
              <a:gd name="connsiteX7" fmla="*/ 224590 w 457200"/>
              <a:gd name="connsiteY7" fmla="*/ 144379 h 168442"/>
              <a:gd name="connsiteX8" fmla="*/ 376990 w 457200"/>
              <a:gd name="connsiteY8" fmla="*/ 136357 h 168442"/>
              <a:gd name="connsiteX9" fmla="*/ 385011 w 457200"/>
              <a:gd name="connsiteY9" fmla="*/ 112294 h 168442"/>
              <a:gd name="connsiteX10" fmla="*/ 417095 w 457200"/>
              <a:gd name="connsiteY10" fmla="*/ 64168 h 168442"/>
              <a:gd name="connsiteX11" fmla="*/ 425116 w 457200"/>
              <a:gd name="connsiteY11" fmla="*/ 40105 h 168442"/>
              <a:gd name="connsiteX12" fmla="*/ 457200 w 457200"/>
              <a:gd name="connsiteY12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200" h="168442">
                <a:moveTo>
                  <a:pt x="0" y="168442"/>
                </a:moveTo>
                <a:cubicBezTo>
                  <a:pt x="13369" y="160421"/>
                  <a:pt x="29082" y="155403"/>
                  <a:pt x="40106" y="144379"/>
                </a:cubicBezTo>
                <a:cubicBezTo>
                  <a:pt x="46085" y="138400"/>
                  <a:pt x="44346" y="127878"/>
                  <a:pt x="48127" y="120315"/>
                </a:cubicBezTo>
                <a:cubicBezTo>
                  <a:pt x="61495" y="93579"/>
                  <a:pt x="64169" y="96252"/>
                  <a:pt x="88232" y="80210"/>
                </a:cubicBezTo>
                <a:cubicBezTo>
                  <a:pt x="93579" y="72189"/>
                  <a:pt x="96746" y="62169"/>
                  <a:pt x="104274" y="56147"/>
                </a:cubicBezTo>
                <a:cubicBezTo>
                  <a:pt x="127216" y="37793"/>
                  <a:pt x="188917" y="54857"/>
                  <a:pt x="200527" y="56147"/>
                </a:cubicBezTo>
                <a:cubicBezTo>
                  <a:pt x="203201" y="64168"/>
                  <a:pt x="206497" y="72008"/>
                  <a:pt x="208548" y="80210"/>
                </a:cubicBezTo>
                <a:lnTo>
                  <a:pt x="224590" y="144379"/>
                </a:lnTo>
                <a:cubicBezTo>
                  <a:pt x="275390" y="141705"/>
                  <a:pt x="327108" y="146334"/>
                  <a:pt x="376990" y="136357"/>
                </a:cubicBezTo>
                <a:cubicBezTo>
                  <a:pt x="385281" y="134699"/>
                  <a:pt x="380905" y="119685"/>
                  <a:pt x="385011" y="112294"/>
                </a:cubicBezTo>
                <a:cubicBezTo>
                  <a:pt x="394374" y="95440"/>
                  <a:pt x="410998" y="82459"/>
                  <a:pt x="417095" y="64168"/>
                </a:cubicBezTo>
                <a:cubicBezTo>
                  <a:pt x="419769" y="56147"/>
                  <a:pt x="421335" y="47667"/>
                  <a:pt x="425116" y="40105"/>
                </a:cubicBezTo>
                <a:cubicBezTo>
                  <a:pt x="435234" y="19868"/>
                  <a:pt x="442279" y="14921"/>
                  <a:pt x="45720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1331640" y="2060848"/>
            <a:ext cx="14401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403648" y="2060848"/>
            <a:ext cx="439248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004048" y="4941168"/>
            <a:ext cx="576064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323583" y="4221088"/>
            <a:ext cx="14401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1340024" y="4221088"/>
            <a:ext cx="467213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008112"/>
          </a:xfrm>
        </p:spPr>
        <p:txBody>
          <a:bodyPr/>
          <a:lstStyle/>
          <a:p>
            <a:r>
              <a:rPr lang="cs-CZ" sz="2200" dirty="0">
                <a:solidFill>
                  <a:srgbClr val="7030A0"/>
                </a:solidFill>
              </a:rPr>
              <a:t>Užití významových poměrů mezi souřadně spojenými vedlejšími větami – procvičuj ústně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	</a:t>
            </a:r>
            <a:r>
              <a:rPr lang="cs-CZ" sz="2400" dirty="0" smtClean="0"/>
              <a:t>1H		2V			3V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Rozpovídal se, jak byl ve Finsku a jak tam mají lesů mnohem víc než my.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	</a:t>
            </a:r>
            <a:r>
              <a:rPr lang="cs-CZ" sz="2400" dirty="0" smtClean="0"/>
              <a:t>1H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2VPt </a:t>
            </a:r>
            <a:r>
              <a:rPr lang="cs-CZ" sz="2400" i="1" dirty="0" smtClean="0">
                <a:solidFill>
                  <a:schemeClr val="accent6">
                    <a:lumMod val="75000"/>
                  </a:schemeClr>
                </a:solidFill>
              </a:rPr>
              <a:t>(O kom, čem se rozpovídal)    </a:t>
            </a:r>
            <a:r>
              <a:rPr lang="cs-CZ" sz="2400" dirty="0" smtClean="0"/>
              <a:t>+	  3VPt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1H		     2V				3V</a:t>
            </a:r>
            <a:endParaRPr lang="cs-CZ" sz="2400" dirty="0"/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Je možné, že někteří z vás nevědí, že počítačové programy jsou považovány za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			</a:t>
            </a:r>
            <a:r>
              <a:rPr lang="cs-CZ" sz="2200" dirty="0" smtClean="0"/>
              <a:t>4V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autorské dílo, že jsou dokonce chráněny autorským zákonem.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70C0"/>
                </a:solidFill>
              </a:rPr>
              <a:t>	</a:t>
            </a:r>
            <a:r>
              <a:rPr lang="cs-CZ" sz="2200" dirty="0" smtClean="0"/>
              <a:t>1H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	2VPo </a:t>
            </a:r>
            <a:r>
              <a:rPr lang="cs-CZ" sz="2200" i="1" dirty="0" smtClean="0">
                <a:solidFill>
                  <a:schemeClr val="accent6">
                    <a:lumMod val="75000"/>
                  </a:schemeClr>
                </a:solidFill>
              </a:rPr>
              <a:t>(Kdo, co je možné)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	</a:t>
            </a:r>
            <a:r>
              <a:rPr lang="cs-CZ" sz="2200" dirty="0" smtClean="0"/>
              <a:t>3VPt </a:t>
            </a:r>
            <a:r>
              <a:rPr lang="cs-CZ" sz="2200" i="1" dirty="0" smtClean="0">
                <a:solidFill>
                  <a:schemeClr val="accent6">
                    <a:lumMod val="75000"/>
                  </a:schemeClr>
                </a:solidFill>
              </a:rPr>
              <a:t>(Koho, co nevědí)</a:t>
            </a:r>
            <a:r>
              <a:rPr lang="cs-CZ" sz="2200" dirty="0" smtClean="0">
                <a:solidFill>
                  <a:srgbClr val="0070C0"/>
                </a:solidFill>
              </a:rPr>
              <a:t>		</a:t>
            </a:r>
            <a:r>
              <a:rPr lang="cs-CZ" sz="2200" dirty="0" smtClean="0"/>
              <a:t>4VPt</a:t>
            </a:r>
            <a:endParaRPr lang="cs-CZ" sz="22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1331640" y="2204864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331640" y="2204864"/>
            <a:ext cx="4392488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ravoúhlá spojnice 7"/>
          <p:cNvCxnSpPr/>
          <p:nvPr/>
        </p:nvCxnSpPr>
        <p:spPr>
          <a:xfrm flipV="1">
            <a:off x="4067944" y="6309320"/>
            <a:ext cx="360040" cy="216024"/>
          </a:xfrm>
          <a:prstGeom prst="bentConnector3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331640" y="501317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339806" y="5805264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339951" y="5805264"/>
            <a:ext cx="3520081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7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Připomeň si </a:t>
            </a:r>
            <a:r>
              <a:rPr lang="cs-CZ" sz="3600" dirty="0" smtClean="0">
                <a:solidFill>
                  <a:srgbClr val="7030A0"/>
                </a:solidFill>
              </a:rPr>
              <a:t>souřadné spojky a druhy vedlejších vět  v </a:t>
            </a:r>
            <a:r>
              <a:rPr lang="cs-CZ" sz="3600" dirty="0" smtClean="0">
                <a:solidFill>
                  <a:srgbClr val="7030A0"/>
                </a:solidFill>
              </a:rPr>
              <a:t>on-line procvičování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www.skolasnadhledem.cz/game/850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www.skolasnadhledem.cz/game/597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www.skolasnadhledem.cz/game/601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www.umimecesky.cz/stavba_vet_mala_sada-2-uroven/198</a:t>
            </a:r>
            <a:endParaRPr lang="cs-CZ" dirty="0" smtClean="0"/>
          </a:p>
          <a:p>
            <a:r>
              <a:rPr lang="cs-CZ">
                <a:hlinkClick r:id="rId6"/>
              </a:rPr>
              <a:t>https://www.umimecesky.cz/stavba_vet_mala_sada-2-uroven/2809</a:t>
            </a:r>
            <a:endParaRPr lang="cs-CZ" dirty="0" smtClean="0">
              <a:hlinkClick r:id="rId7"/>
            </a:endParaRPr>
          </a:p>
          <a:p>
            <a:endParaRPr lang="cs-CZ" dirty="0">
              <a:hlinkClick r:id="rId7"/>
            </a:endParaRPr>
          </a:p>
        </p:txBody>
      </p:sp>
    </p:spTree>
    <p:extLst>
      <p:ext uri="{BB962C8B-B14F-4D97-AF65-F5344CB8AC3E}">
        <p14:creationId xmlns:p14="http://schemas.microsoft.com/office/powerpoint/2010/main" val="24037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04656"/>
          </a:xfrm>
        </p:spPr>
        <p:txBody>
          <a:bodyPr/>
          <a:lstStyle/>
          <a:p>
            <a:r>
              <a:rPr lang="cs-CZ" b="1" dirty="0" smtClean="0"/>
              <a:t>Příloha </a:t>
            </a:r>
            <a:r>
              <a:rPr lang="cs-CZ" b="1" dirty="0" smtClean="0"/>
              <a:t>10 </a:t>
            </a:r>
            <a:r>
              <a:rPr lang="cs-CZ" dirty="0" smtClean="0"/>
              <a:t>– poměry mezi </a:t>
            </a:r>
            <a:r>
              <a:rPr lang="cs-CZ" dirty="0" smtClean="0"/>
              <a:t>větami vedlejšími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-pracuj do zadání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b="1" dirty="0" smtClean="0"/>
              <a:t>hotové odešli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do </a:t>
            </a:r>
            <a:r>
              <a:rPr lang="cs-CZ" b="1" dirty="0" smtClean="0"/>
              <a:t>29. </a:t>
            </a:r>
            <a:r>
              <a:rPr lang="cs-CZ" b="1" dirty="0" smtClean="0"/>
              <a:t>5. 2020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5756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254</Words>
  <Application>Microsoft Office PowerPoint</Application>
  <PresentationFormat>Předvádění na obrazovce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Zhlédni video</vt:lpstr>
      <vt:lpstr>Jaké známe větné členy a vedlejší věty</vt:lpstr>
      <vt:lpstr>Jaké známe významové poměry</vt:lpstr>
      <vt:lpstr>Užití významových poměrů mezi souřadně spojenými vedlejšími větami- zapiš</vt:lpstr>
      <vt:lpstr>Užití významových poměrů mezi souřadně spojenými vedlejšími větami – procvičuj ústně</vt:lpstr>
      <vt:lpstr>Užití významových poměrů mezi souřadně spojenými vedlejšími větami – procvičuj ústně</vt:lpstr>
      <vt:lpstr>Připomeň si souřadné spojky a druhy vedlejších vět  v on-line procvičování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učiva 8. třídy</dc:title>
  <dc:creator>dlouh</dc:creator>
  <cp:lastModifiedBy>dlouh</cp:lastModifiedBy>
  <cp:revision>26</cp:revision>
  <dcterms:created xsi:type="dcterms:W3CDTF">2020-05-02T15:52:22Z</dcterms:created>
  <dcterms:modified xsi:type="dcterms:W3CDTF">2020-05-21T07:26:38Z</dcterms:modified>
</cp:coreProperties>
</file>