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59" r:id="rId5"/>
    <p:sldId id="263" r:id="rId6"/>
    <p:sldId id="260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79B0-28E9-4BC2-AEFD-8CB1B775BE91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18B6A-CB09-4BBD-82C8-A5C6AA465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475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79B0-28E9-4BC2-AEFD-8CB1B775BE91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18B6A-CB09-4BBD-82C8-A5C6AA465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439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79B0-28E9-4BC2-AEFD-8CB1B775BE91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18B6A-CB09-4BBD-82C8-A5C6AA465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006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79B0-28E9-4BC2-AEFD-8CB1B775BE91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18B6A-CB09-4BBD-82C8-A5C6AA465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461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79B0-28E9-4BC2-AEFD-8CB1B775BE91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18B6A-CB09-4BBD-82C8-A5C6AA465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088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79B0-28E9-4BC2-AEFD-8CB1B775BE91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18B6A-CB09-4BBD-82C8-A5C6AA465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479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79B0-28E9-4BC2-AEFD-8CB1B775BE91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18B6A-CB09-4BBD-82C8-A5C6AA465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689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79B0-28E9-4BC2-AEFD-8CB1B775BE91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18B6A-CB09-4BBD-82C8-A5C6AA465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23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79B0-28E9-4BC2-AEFD-8CB1B775BE91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18B6A-CB09-4BBD-82C8-A5C6AA465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999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79B0-28E9-4BC2-AEFD-8CB1B775BE91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18B6A-CB09-4BBD-82C8-A5C6AA465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416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79B0-28E9-4BC2-AEFD-8CB1B775BE91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18B6A-CB09-4BBD-82C8-A5C6AA465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80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579B0-28E9-4BC2-AEFD-8CB1B775BE91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18B6A-CB09-4BBD-82C8-A5C6AA465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810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Poměry mezi hlavními větami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Poměr vylučovací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Poměr příčinný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Poměr důsledkový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94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Poměr vylučovací    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7030A0"/>
                </a:solidFill>
              </a:rPr>
              <a:t>zapiš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904656"/>
          </a:xfrm>
        </p:spPr>
        <p:txBody>
          <a:bodyPr>
            <a:normAutofit/>
          </a:bodyPr>
          <a:lstStyle/>
          <a:p>
            <a:r>
              <a:rPr lang="cs-CZ" dirty="0" smtClean="0"/>
              <a:t>Je mezi větami, jejichž obsahy se navzájem vylučují, buď platí obsah jedné nebo druhé věty</a:t>
            </a:r>
          </a:p>
          <a:p>
            <a:r>
              <a:rPr lang="cs-CZ" dirty="0" smtClean="0"/>
              <a:t>Typické souřadicí spojky: </a:t>
            </a:r>
            <a:r>
              <a:rPr lang="cs-CZ" b="1" dirty="0" smtClean="0"/>
              <a:t>nebo, anebo, buď-nebo                               </a:t>
            </a:r>
            <a:r>
              <a:rPr lang="cs-CZ" dirty="0" smtClean="0"/>
              <a:t>			1H                   2H</a:t>
            </a:r>
          </a:p>
          <a:p>
            <a:pPr marL="0" indent="0" algn="ctr">
              <a:buNone/>
            </a:pPr>
            <a:r>
              <a:rPr lang="cs-CZ" b="1" i="1" dirty="0" smtClean="0"/>
              <a:t>Poletím do Finska, nebo mi zálohu vraťte.</a:t>
            </a:r>
          </a:p>
          <a:p>
            <a:pPr marL="0" indent="0">
              <a:buNone/>
            </a:pPr>
            <a:r>
              <a:rPr lang="cs-CZ" dirty="0" smtClean="0"/>
              <a:t>-buď platí, že poletím do Finska, nebo budu mít zpět zálohu (nemohu mít zálohu a zároveň letět)</a:t>
            </a:r>
          </a:p>
          <a:p>
            <a:pPr marL="0" indent="0">
              <a:buNone/>
            </a:pPr>
            <a:r>
              <a:rPr lang="cs-CZ" dirty="0" smtClean="0"/>
              <a:t>-zaznamenáme graficky:           </a:t>
            </a:r>
            <a:r>
              <a:rPr lang="cs-CZ" b="1" dirty="0" smtClean="0"/>
              <a:t>1H      2H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Před spojkami </a:t>
            </a:r>
            <a:r>
              <a:rPr lang="cs-CZ" b="1" dirty="0" smtClean="0">
                <a:solidFill>
                  <a:srgbClr val="FF0000"/>
                </a:solidFill>
              </a:rPr>
              <a:t>nebo, anebo, či </a:t>
            </a:r>
            <a:r>
              <a:rPr lang="cs-CZ" dirty="0" smtClean="0">
                <a:solidFill>
                  <a:srgbClr val="FF0000"/>
                </a:solidFill>
              </a:rPr>
              <a:t>ve významu vylučovacím píšeme čárku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Volný tvar 5"/>
          <p:cNvSpPr/>
          <p:nvPr/>
        </p:nvSpPr>
        <p:spPr>
          <a:xfrm>
            <a:off x="5646821" y="441158"/>
            <a:ext cx="433137" cy="144379"/>
          </a:xfrm>
          <a:custGeom>
            <a:avLst/>
            <a:gdLst>
              <a:gd name="connsiteX0" fmla="*/ 0 w 433137"/>
              <a:gd name="connsiteY0" fmla="*/ 144379 h 144379"/>
              <a:gd name="connsiteX1" fmla="*/ 16042 w 433137"/>
              <a:gd name="connsiteY1" fmla="*/ 64168 h 144379"/>
              <a:gd name="connsiteX2" fmla="*/ 32084 w 433137"/>
              <a:gd name="connsiteY2" fmla="*/ 40105 h 144379"/>
              <a:gd name="connsiteX3" fmla="*/ 88232 w 433137"/>
              <a:gd name="connsiteY3" fmla="*/ 24063 h 144379"/>
              <a:gd name="connsiteX4" fmla="*/ 168442 w 433137"/>
              <a:gd name="connsiteY4" fmla="*/ 32084 h 144379"/>
              <a:gd name="connsiteX5" fmla="*/ 184484 w 433137"/>
              <a:gd name="connsiteY5" fmla="*/ 56147 h 144379"/>
              <a:gd name="connsiteX6" fmla="*/ 208547 w 433137"/>
              <a:gd name="connsiteY6" fmla="*/ 72189 h 144379"/>
              <a:gd name="connsiteX7" fmla="*/ 232611 w 433137"/>
              <a:gd name="connsiteY7" fmla="*/ 128337 h 144379"/>
              <a:gd name="connsiteX8" fmla="*/ 256674 w 433137"/>
              <a:gd name="connsiteY8" fmla="*/ 144379 h 144379"/>
              <a:gd name="connsiteX9" fmla="*/ 344905 w 433137"/>
              <a:gd name="connsiteY9" fmla="*/ 136358 h 144379"/>
              <a:gd name="connsiteX10" fmla="*/ 385011 w 433137"/>
              <a:gd name="connsiteY10" fmla="*/ 96253 h 144379"/>
              <a:gd name="connsiteX11" fmla="*/ 393032 w 433137"/>
              <a:gd name="connsiteY11" fmla="*/ 72189 h 144379"/>
              <a:gd name="connsiteX12" fmla="*/ 425116 w 433137"/>
              <a:gd name="connsiteY12" fmla="*/ 24063 h 144379"/>
              <a:gd name="connsiteX13" fmla="*/ 433137 w 433137"/>
              <a:gd name="connsiteY13" fmla="*/ 0 h 144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33137" h="144379">
                <a:moveTo>
                  <a:pt x="0" y="144379"/>
                </a:moveTo>
                <a:cubicBezTo>
                  <a:pt x="2956" y="123687"/>
                  <a:pt x="4842" y="86568"/>
                  <a:pt x="16042" y="64168"/>
                </a:cubicBezTo>
                <a:cubicBezTo>
                  <a:pt x="20353" y="55546"/>
                  <a:pt x="24556" y="46127"/>
                  <a:pt x="32084" y="40105"/>
                </a:cubicBezTo>
                <a:cubicBezTo>
                  <a:pt x="37315" y="35920"/>
                  <a:pt x="86136" y="24587"/>
                  <a:pt x="88232" y="24063"/>
                </a:cubicBezTo>
                <a:cubicBezTo>
                  <a:pt x="114969" y="26737"/>
                  <a:pt x="142951" y="23587"/>
                  <a:pt x="168442" y="32084"/>
                </a:cubicBezTo>
                <a:cubicBezTo>
                  <a:pt x="177587" y="35132"/>
                  <a:pt x="177667" y="49330"/>
                  <a:pt x="184484" y="56147"/>
                </a:cubicBezTo>
                <a:cubicBezTo>
                  <a:pt x="191301" y="62964"/>
                  <a:pt x="200526" y="66842"/>
                  <a:pt x="208547" y="72189"/>
                </a:cubicBezTo>
                <a:cubicBezTo>
                  <a:pt x="214684" y="96736"/>
                  <a:pt x="214145" y="109871"/>
                  <a:pt x="232611" y="128337"/>
                </a:cubicBezTo>
                <a:cubicBezTo>
                  <a:pt x="239428" y="135153"/>
                  <a:pt x="248653" y="139032"/>
                  <a:pt x="256674" y="144379"/>
                </a:cubicBezTo>
                <a:cubicBezTo>
                  <a:pt x="286084" y="141705"/>
                  <a:pt x="317254" y="146727"/>
                  <a:pt x="344905" y="136358"/>
                </a:cubicBezTo>
                <a:cubicBezTo>
                  <a:pt x="362607" y="129720"/>
                  <a:pt x="385011" y="96253"/>
                  <a:pt x="385011" y="96253"/>
                </a:cubicBezTo>
                <a:cubicBezTo>
                  <a:pt x="387685" y="88232"/>
                  <a:pt x="388926" y="79580"/>
                  <a:pt x="393032" y="72189"/>
                </a:cubicBezTo>
                <a:cubicBezTo>
                  <a:pt x="402395" y="55335"/>
                  <a:pt x="419019" y="42354"/>
                  <a:pt x="425116" y="24063"/>
                </a:cubicBezTo>
                <a:lnTo>
                  <a:pt x="433137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7" name="Volný tvar 6"/>
          <p:cNvSpPr/>
          <p:nvPr/>
        </p:nvSpPr>
        <p:spPr>
          <a:xfrm>
            <a:off x="5799220" y="4941168"/>
            <a:ext cx="433137" cy="144379"/>
          </a:xfrm>
          <a:custGeom>
            <a:avLst/>
            <a:gdLst>
              <a:gd name="connsiteX0" fmla="*/ 0 w 433137"/>
              <a:gd name="connsiteY0" fmla="*/ 144379 h 144379"/>
              <a:gd name="connsiteX1" fmla="*/ 16042 w 433137"/>
              <a:gd name="connsiteY1" fmla="*/ 64168 h 144379"/>
              <a:gd name="connsiteX2" fmla="*/ 32084 w 433137"/>
              <a:gd name="connsiteY2" fmla="*/ 40105 h 144379"/>
              <a:gd name="connsiteX3" fmla="*/ 88232 w 433137"/>
              <a:gd name="connsiteY3" fmla="*/ 24063 h 144379"/>
              <a:gd name="connsiteX4" fmla="*/ 168442 w 433137"/>
              <a:gd name="connsiteY4" fmla="*/ 32084 h 144379"/>
              <a:gd name="connsiteX5" fmla="*/ 184484 w 433137"/>
              <a:gd name="connsiteY5" fmla="*/ 56147 h 144379"/>
              <a:gd name="connsiteX6" fmla="*/ 208547 w 433137"/>
              <a:gd name="connsiteY6" fmla="*/ 72189 h 144379"/>
              <a:gd name="connsiteX7" fmla="*/ 232611 w 433137"/>
              <a:gd name="connsiteY7" fmla="*/ 128337 h 144379"/>
              <a:gd name="connsiteX8" fmla="*/ 256674 w 433137"/>
              <a:gd name="connsiteY8" fmla="*/ 144379 h 144379"/>
              <a:gd name="connsiteX9" fmla="*/ 344905 w 433137"/>
              <a:gd name="connsiteY9" fmla="*/ 136358 h 144379"/>
              <a:gd name="connsiteX10" fmla="*/ 385011 w 433137"/>
              <a:gd name="connsiteY10" fmla="*/ 96253 h 144379"/>
              <a:gd name="connsiteX11" fmla="*/ 393032 w 433137"/>
              <a:gd name="connsiteY11" fmla="*/ 72189 h 144379"/>
              <a:gd name="connsiteX12" fmla="*/ 425116 w 433137"/>
              <a:gd name="connsiteY12" fmla="*/ 24063 h 144379"/>
              <a:gd name="connsiteX13" fmla="*/ 433137 w 433137"/>
              <a:gd name="connsiteY13" fmla="*/ 0 h 144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33137" h="144379">
                <a:moveTo>
                  <a:pt x="0" y="144379"/>
                </a:moveTo>
                <a:cubicBezTo>
                  <a:pt x="2956" y="123687"/>
                  <a:pt x="4842" y="86568"/>
                  <a:pt x="16042" y="64168"/>
                </a:cubicBezTo>
                <a:cubicBezTo>
                  <a:pt x="20353" y="55546"/>
                  <a:pt x="24556" y="46127"/>
                  <a:pt x="32084" y="40105"/>
                </a:cubicBezTo>
                <a:cubicBezTo>
                  <a:pt x="37315" y="35920"/>
                  <a:pt x="86136" y="24587"/>
                  <a:pt x="88232" y="24063"/>
                </a:cubicBezTo>
                <a:cubicBezTo>
                  <a:pt x="114969" y="26737"/>
                  <a:pt x="142951" y="23587"/>
                  <a:pt x="168442" y="32084"/>
                </a:cubicBezTo>
                <a:cubicBezTo>
                  <a:pt x="177587" y="35132"/>
                  <a:pt x="177667" y="49330"/>
                  <a:pt x="184484" y="56147"/>
                </a:cubicBezTo>
                <a:cubicBezTo>
                  <a:pt x="191301" y="62964"/>
                  <a:pt x="200526" y="66842"/>
                  <a:pt x="208547" y="72189"/>
                </a:cubicBezTo>
                <a:cubicBezTo>
                  <a:pt x="214684" y="96736"/>
                  <a:pt x="214145" y="109871"/>
                  <a:pt x="232611" y="128337"/>
                </a:cubicBezTo>
                <a:cubicBezTo>
                  <a:pt x="239428" y="135153"/>
                  <a:pt x="248653" y="139032"/>
                  <a:pt x="256674" y="144379"/>
                </a:cubicBezTo>
                <a:cubicBezTo>
                  <a:pt x="286084" y="141705"/>
                  <a:pt x="317254" y="146727"/>
                  <a:pt x="344905" y="136358"/>
                </a:cubicBezTo>
                <a:cubicBezTo>
                  <a:pt x="362607" y="129720"/>
                  <a:pt x="385011" y="96253"/>
                  <a:pt x="385011" y="96253"/>
                </a:cubicBezTo>
                <a:cubicBezTo>
                  <a:pt x="387685" y="88232"/>
                  <a:pt x="388926" y="79580"/>
                  <a:pt x="393032" y="72189"/>
                </a:cubicBezTo>
                <a:cubicBezTo>
                  <a:pt x="402395" y="55335"/>
                  <a:pt x="419019" y="42354"/>
                  <a:pt x="425116" y="24063"/>
                </a:cubicBezTo>
                <a:lnTo>
                  <a:pt x="433137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9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Ústně – přečti si další příklady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        1H                   2H</a:t>
            </a:r>
          </a:p>
          <a:p>
            <a:pPr marL="0" indent="0">
              <a:buNone/>
            </a:pPr>
            <a:r>
              <a:rPr lang="cs-CZ" dirty="0" smtClean="0"/>
              <a:t>Buď se látku naučíš, nebo dostaneš pětku.</a:t>
            </a:r>
          </a:p>
          <a:p>
            <a:pPr marL="0" indent="0">
              <a:buNone/>
            </a:pPr>
            <a:r>
              <a:rPr lang="cs-CZ" dirty="0" smtClean="0"/>
              <a:t>              1H                                   2H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Znáš už Jirku dlouho, anebo ho vidíš poprvé?</a:t>
            </a:r>
          </a:p>
          <a:p>
            <a:pPr marL="0" indent="0">
              <a:buNone/>
            </a:pPr>
            <a:r>
              <a:rPr lang="cs-CZ" dirty="0" smtClean="0"/>
              <a:t>           1H                        2H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N</a:t>
            </a:r>
            <a:r>
              <a:rPr lang="cs-CZ" dirty="0" smtClean="0"/>
              <a:t>ěco si uvařím, nebo půjdu do restaurace.</a:t>
            </a:r>
          </a:p>
          <a:p>
            <a:pPr marL="0" indent="0">
              <a:buNone/>
            </a:pPr>
            <a:r>
              <a:rPr lang="cs-CZ" dirty="0" smtClean="0"/>
              <a:t>          1H                        2H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Plaveš rád, či máš raději zimní sporty?</a:t>
            </a:r>
          </a:p>
        </p:txBody>
      </p:sp>
    </p:spTree>
    <p:extLst>
      <p:ext uri="{BB962C8B-B14F-4D97-AF65-F5344CB8AC3E}">
        <p14:creationId xmlns:p14="http://schemas.microsoft.com/office/powerpoint/2010/main" val="320224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Poměr příčinný       zapiš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764704"/>
            <a:ext cx="8856984" cy="604867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Druhá věta vysvětluje příčinu, důvod obsahu věty první</a:t>
            </a:r>
          </a:p>
          <a:p>
            <a:r>
              <a:rPr lang="cs-CZ" dirty="0" smtClean="0"/>
              <a:t>Typické souřadicí spojky: </a:t>
            </a:r>
            <a:r>
              <a:rPr lang="cs-CZ" b="1" dirty="0" smtClean="0"/>
              <a:t>neboť, vždyť, totiž</a:t>
            </a:r>
            <a:r>
              <a:rPr lang="cs-CZ" dirty="0" smtClean="0"/>
              <a:t>			       1H                   2H</a:t>
            </a:r>
          </a:p>
          <a:p>
            <a:pPr marL="0" indent="0" algn="ctr">
              <a:buNone/>
            </a:pPr>
            <a:r>
              <a:rPr lang="cs-CZ" b="1" i="1" dirty="0" smtClean="0"/>
              <a:t>Nejel do Řecka, neboť neměl peníze.</a:t>
            </a: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sz="2800" dirty="0" smtClean="0"/>
              <a:t>mezi obsahy vět je stejný vztah jako ve spojení věty hlavní s VV příčinnou (Nejel do Řecka, protože neměl peníze.) Záleží tedy na použití spojky (souřadicí x podřadicí). Hlavní věta v poměru příčinném </a:t>
            </a:r>
            <a:r>
              <a:rPr lang="cs-CZ" sz="2800" u="sng" dirty="0" smtClean="0"/>
              <a:t>stojí vždy na druhém místě</a:t>
            </a:r>
            <a:r>
              <a:rPr lang="cs-CZ" sz="2800" dirty="0" smtClean="0"/>
              <a:t>, v případě věty vedlejší může být její postavení i na prvním místě.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-zaznamenáme graficky:           </a:t>
            </a:r>
            <a:r>
              <a:rPr lang="cs-CZ" b="1" dirty="0" smtClean="0"/>
              <a:t>1H      2H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5364088" y="548680"/>
            <a:ext cx="50405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>
            <a:off x="5768516" y="6021288"/>
            <a:ext cx="50405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55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Ústně – přečti si další příklady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          1H                                         2H</a:t>
            </a:r>
          </a:p>
          <a:p>
            <a:pPr marL="0" indent="0">
              <a:buNone/>
            </a:pPr>
            <a:r>
              <a:rPr lang="cs-CZ" dirty="0" smtClean="0"/>
              <a:t>Šel večer na procházku, neboť nemohl usnout.</a:t>
            </a:r>
          </a:p>
          <a:p>
            <a:pPr marL="0" indent="0">
              <a:buNone/>
            </a:pPr>
            <a:r>
              <a:rPr lang="cs-CZ" dirty="0" smtClean="0"/>
              <a:t>              1H                                                 2H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Dešťová přeháňka je překvapila, vždyť nebe bylo skoro bez mráčku.</a:t>
            </a:r>
          </a:p>
          <a:p>
            <a:pPr marL="0" indent="0">
              <a:buNone/>
            </a:pPr>
            <a:r>
              <a:rPr lang="cs-CZ" dirty="0" smtClean="0"/>
              <a:t>           1H                                  2H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Nemohl jet na tábor, neměl totiž stan.</a:t>
            </a:r>
          </a:p>
          <a:p>
            <a:pPr marL="0" indent="0">
              <a:buNone/>
            </a:pPr>
            <a:r>
              <a:rPr lang="cs-CZ" dirty="0" smtClean="0"/>
              <a:t>              1H                                              2H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S výsledkem nebyl spokojený, neboť skončil poslední.</a:t>
            </a:r>
          </a:p>
        </p:txBody>
      </p:sp>
    </p:spTree>
    <p:extLst>
      <p:ext uri="{BB962C8B-B14F-4D97-AF65-F5344CB8AC3E}">
        <p14:creationId xmlns:p14="http://schemas.microsoft.com/office/powerpoint/2010/main" val="36261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Poměr důsledkový      zapiš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904656"/>
          </a:xfrm>
        </p:spPr>
        <p:txBody>
          <a:bodyPr>
            <a:normAutofit/>
          </a:bodyPr>
          <a:lstStyle/>
          <a:p>
            <a:r>
              <a:rPr lang="cs-CZ" dirty="0" smtClean="0"/>
              <a:t>Druhá věta vyjadřuje to, co je důsledkem, následkem obsahu věty první</a:t>
            </a:r>
          </a:p>
          <a:p>
            <a:r>
              <a:rPr lang="cs-CZ" dirty="0" smtClean="0"/>
              <a:t>Typické souřadicí spojky: </a:t>
            </a:r>
            <a:r>
              <a:rPr lang="cs-CZ" b="1" dirty="0" smtClean="0"/>
              <a:t>proto, a proto, a tudíž, tedy, a tedy, a tak</a:t>
            </a:r>
          </a:p>
          <a:p>
            <a:pPr marL="0" indent="0">
              <a:buNone/>
            </a:pPr>
            <a:r>
              <a:rPr lang="cs-CZ" dirty="0" smtClean="0"/>
              <a:t>		1H                  	 2H</a:t>
            </a:r>
          </a:p>
          <a:p>
            <a:pPr marL="0" indent="0" algn="ctr">
              <a:buNone/>
            </a:pPr>
            <a:r>
              <a:rPr lang="cs-CZ" b="1" i="1" dirty="0" smtClean="0"/>
              <a:t>Neměl peníze, a proto nešel do hospody.</a:t>
            </a:r>
          </a:p>
          <a:p>
            <a:pPr marL="0" indent="0">
              <a:buNone/>
            </a:pPr>
            <a:r>
              <a:rPr lang="cs-CZ" dirty="0" smtClean="0"/>
              <a:t>-zaznamenáme graficky:           </a:t>
            </a:r>
            <a:r>
              <a:rPr lang="cs-CZ" b="1" dirty="0" smtClean="0"/>
              <a:t>1H       2H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Před spojkou a (a proto, a tudíž, a tedy) v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poměru důsledkovém píšeme čárku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5724128" y="476672"/>
            <a:ext cx="43204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5868144" y="4545070"/>
            <a:ext cx="43204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998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Ústně – přečti si další příklady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        1H                                         2H</a:t>
            </a:r>
          </a:p>
          <a:p>
            <a:pPr marL="0" indent="0">
              <a:buNone/>
            </a:pPr>
            <a:r>
              <a:rPr lang="cs-CZ" dirty="0" smtClean="0"/>
              <a:t>Chtěl být zdráv, proto jedl hodně zeleniny.</a:t>
            </a:r>
          </a:p>
          <a:p>
            <a:pPr marL="0" indent="0">
              <a:buNone/>
            </a:pPr>
            <a:r>
              <a:rPr lang="cs-CZ" dirty="0" smtClean="0"/>
              <a:t>              1H                                                 2H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Látku ses nenaučil, a proto dostaneš pětku.</a:t>
            </a:r>
          </a:p>
          <a:p>
            <a:pPr marL="0" indent="0">
              <a:buNone/>
            </a:pPr>
            <a:r>
              <a:rPr lang="cs-CZ" dirty="0" smtClean="0"/>
              <a:t>           1H                                  2H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Bolela ho často záda, tudíž začal cvičit.</a:t>
            </a:r>
          </a:p>
          <a:p>
            <a:pPr marL="0" indent="0">
              <a:buNone/>
            </a:pPr>
            <a:r>
              <a:rPr lang="cs-CZ" dirty="0" smtClean="0"/>
              <a:t>              1H                                              2H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Nemá rád zimu, a jezdí tedy pouze na zimní dovolenou.</a:t>
            </a:r>
          </a:p>
        </p:txBody>
      </p:sp>
    </p:spTree>
    <p:extLst>
      <p:ext uri="{BB962C8B-B14F-4D97-AF65-F5344CB8AC3E}">
        <p14:creationId xmlns:p14="http://schemas.microsoft.com/office/powerpoint/2010/main" val="66713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936104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Ústní procvičování</a:t>
            </a: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6264696"/>
          </a:xfrm>
        </p:spPr>
        <p:txBody>
          <a:bodyPr/>
          <a:lstStyle/>
          <a:p>
            <a:r>
              <a:rPr lang="cs-CZ" sz="2600" b="1" dirty="0" smtClean="0"/>
              <a:t>Urči poměr mezi větami hlavními:</a:t>
            </a:r>
          </a:p>
          <a:p>
            <a:pPr marL="0" indent="0">
              <a:buNone/>
            </a:pPr>
            <a:r>
              <a:rPr lang="cs-CZ" sz="2600" dirty="0" smtClean="0"/>
              <a:t>                1H                               2H</a:t>
            </a:r>
            <a:endParaRPr lang="cs-CZ" sz="2600" dirty="0"/>
          </a:p>
          <a:p>
            <a:pPr marL="0" indent="0">
              <a:buNone/>
            </a:pPr>
            <a:r>
              <a:rPr lang="cs-CZ" sz="2600" dirty="0" smtClean="0"/>
              <a:t>Neslyšela jsem zvonek, byla jsem totiž v koupelně.</a:t>
            </a:r>
          </a:p>
          <a:p>
            <a:pPr marL="0" indent="0">
              <a:buNone/>
            </a:pPr>
            <a:r>
              <a:rPr lang="cs-CZ" sz="2600" dirty="0" smtClean="0"/>
              <a:t>            1H             </a:t>
            </a:r>
            <a:r>
              <a:rPr lang="cs-CZ" sz="2600" dirty="0">
                <a:solidFill>
                  <a:srgbClr val="FF0000"/>
                </a:solidFill>
              </a:rPr>
              <a:t> </a:t>
            </a:r>
            <a:r>
              <a:rPr lang="cs-CZ" sz="2600" dirty="0" smtClean="0">
                <a:solidFill>
                  <a:srgbClr val="FF0000"/>
                </a:solidFill>
              </a:rPr>
              <a:t>             </a:t>
            </a:r>
            <a:r>
              <a:rPr lang="cs-CZ" sz="2600" dirty="0" smtClean="0"/>
              <a:t>2H</a:t>
            </a:r>
            <a:endParaRPr lang="cs-CZ" sz="2600" dirty="0"/>
          </a:p>
          <a:p>
            <a:pPr marL="0" indent="0">
              <a:buNone/>
            </a:pPr>
            <a:r>
              <a:rPr lang="cs-CZ" sz="2600" dirty="0" smtClean="0"/>
              <a:t>Přijď hned, anebo už nechoď vůbec.</a:t>
            </a:r>
          </a:p>
          <a:p>
            <a:pPr marL="0" indent="0">
              <a:buNone/>
            </a:pPr>
            <a:r>
              <a:rPr lang="cs-CZ" sz="2600" dirty="0" smtClean="0"/>
              <a:t>          1H                                  2H</a:t>
            </a:r>
            <a:endParaRPr lang="cs-CZ" sz="2600" dirty="0"/>
          </a:p>
          <a:p>
            <a:pPr marL="0" indent="0">
              <a:buNone/>
            </a:pPr>
            <a:r>
              <a:rPr lang="cs-CZ" sz="2600" dirty="0" smtClean="0"/>
              <a:t>Jdi domů, nebo se rodiče budou zlobit.</a:t>
            </a:r>
          </a:p>
          <a:p>
            <a:pPr marL="0" indent="0">
              <a:buNone/>
            </a:pPr>
            <a:r>
              <a:rPr lang="cs-CZ" sz="2600" dirty="0" smtClean="0"/>
              <a:t>          1H                         2H</a:t>
            </a:r>
            <a:endParaRPr lang="cs-CZ" sz="2600" dirty="0"/>
          </a:p>
          <a:p>
            <a:pPr marL="0" indent="0">
              <a:buNone/>
            </a:pPr>
            <a:r>
              <a:rPr lang="cs-CZ" sz="2600" dirty="0" smtClean="0"/>
              <a:t>Dneska zlobila, zmrzlinu tedy nedostane.</a:t>
            </a:r>
          </a:p>
          <a:p>
            <a:pPr marL="0" indent="0">
              <a:buNone/>
            </a:pPr>
            <a:r>
              <a:rPr lang="cs-CZ" sz="2600" dirty="0" smtClean="0"/>
              <a:t>          1H        </a:t>
            </a:r>
            <a:r>
              <a:rPr lang="cs-CZ" sz="2600" dirty="0" smtClean="0">
                <a:solidFill>
                  <a:srgbClr val="FF0000"/>
                </a:solidFill>
              </a:rPr>
              <a:t>            </a:t>
            </a:r>
            <a:r>
              <a:rPr lang="cs-CZ" sz="2600" dirty="0" smtClean="0"/>
              <a:t>2H</a:t>
            </a:r>
            <a:endParaRPr lang="cs-CZ" sz="2600" dirty="0"/>
          </a:p>
          <a:p>
            <a:pPr marL="0" indent="0">
              <a:buNone/>
            </a:pPr>
            <a:r>
              <a:rPr lang="cs-CZ" sz="2600" dirty="0" smtClean="0"/>
              <a:t>Všichni spali, neboť včera dlouho oslavovali.</a:t>
            </a:r>
          </a:p>
          <a:p>
            <a:pPr marL="0" indent="0">
              <a:buNone/>
            </a:pPr>
            <a:r>
              <a:rPr lang="cs-CZ" sz="2600" dirty="0" smtClean="0"/>
              <a:t>             1H                          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smtClean="0"/>
              <a:t>        2H</a:t>
            </a:r>
          </a:p>
          <a:p>
            <a:pPr marL="0" indent="0">
              <a:buNone/>
            </a:pPr>
            <a:r>
              <a:rPr lang="cs-CZ" sz="2600" dirty="0" smtClean="0"/>
              <a:t>Mám o tebe strach, a proto s tebou zůstanu.</a:t>
            </a:r>
            <a:endParaRPr lang="cs-CZ" sz="2600" dirty="0"/>
          </a:p>
          <a:p>
            <a:pPr marL="0" indent="0">
              <a:buNone/>
            </a:pPr>
            <a:endParaRPr lang="cs-CZ" sz="2600" dirty="0" smtClean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8" name="Přímá spojnice se šipkou 7"/>
          <p:cNvCxnSpPr/>
          <p:nvPr/>
        </p:nvCxnSpPr>
        <p:spPr>
          <a:xfrm flipH="1">
            <a:off x="2771800" y="1340768"/>
            <a:ext cx="504056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Volný tvar 8"/>
          <p:cNvSpPr/>
          <p:nvPr/>
        </p:nvSpPr>
        <p:spPr>
          <a:xfrm>
            <a:off x="2330642" y="2197768"/>
            <a:ext cx="441158" cy="144379"/>
          </a:xfrm>
          <a:custGeom>
            <a:avLst/>
            <a:gdLst>
              <a:gd name="connsiteX0" fmla="*/ 0 w 441158"/>
              <a:gd name="connsiteY0" fmla="*/ 144379 h 144379"/>
              <a:gd name="connsiteX1" fmla="*/ 48127 w 441158"/>
              <a:gd name="connsiteY1" fmla="*/ 64169 h 144379"/>
              <a:gd name="connsiteX2" fmla="*/ 96253 w 441158"/>
              <a:gd name="connsiteY2" fmla="*/ 32085 h 144379"/>
              <a:gd name="connsiteX3" fmla="*/ 120316 w 441158"/>
              <a:gd name="connsiteY3" fmla="*/ 16043 h 144379"/>
              <a:gd name="connsiteX4" fmla="*/ 208548 w 441158"/>
              <a:gd name="connsiteY4" fmla="*/ 40106 h 144379"/>
              <a:gd name="connsiteX5" fmla="*/ 224590 w 441158"/>
              <a:gd name="connsiteY5" fmla="*/ 88232 h 144379"/>
              <a:gd name="connsiteX6" fmla="*/ 256674 w 441158"/>
              <a:gd name="connsiteY6" fmla="*/ 136358 h 144379"/>
              <a:gd name="connsiteX7" fmla="*/ 336884 w 441158"/>
              <a:gd name="connsiteY7" fmla="*/ 128337 h 144379"/>
              <a:gd name="connsiteX8" fmla="*/ 385011 w 441158"/>
              <a:gd name="connsiteY8" fmla="*/ 112295 h 144379"/>
              <a:gd name="connsiteX9" fmla="*/ 417095 w 441158"/>
              <a:gd name="connsiteY9" fmla="*/ 64169 h 144379"/>
              <a:gd name="connsiteX10" fmla="*/ 441158 w 441158"/>
              <a:gd name="connsiteY10" fmla="*/ 0 h 144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41158" h="144379">
                <a:moveTo>
                  <a:pt x="0" y="144379"/>
                </a:moveTo>
                <a:cubicBezTo>
                  <a:pt x="8970" y="99531"/>
                  <a:pt x="2207" y="94782"/>
                  <a:pt x="48127" y="64169"/>
                </a:cubicBezTo>
                <a:lnTo>
                  <a:pt x="96253" y="32085"/>
                </a:lnTo>
                <a:lnTo>
                  <a:pt x="120316" y="16043"/>
                </a:lnTo>
                <a:cubicBezTo>
                  <a:pt x="143811" y="18654"/>
                  <a:pt x="192942" y="8896"/>
                  <a:pt x="208548" y="40106"/>
                </a:cubicBezTo>
                <a:cubicBezTo>
                  <a:pt x="216110" y="55230"/>
                  <a:pt x="215210" y="74162"/>
                  <a:pt x="224590" y="88232"/>
                </a:cubicBezTo>
                <a:lnTo>
                  <a:pt x="256674" y="136358"/>
                </a:lnTo>
                <a:cubicBezTo>
                  <a:pt x="283411" y="133684"/>
                  <a:pt x="310474" y="133289"/>
                  <a:pt x="336884" y="128337"/>
                </a:cubicBezTo>
                <a:cubicBezTo>
                  <a:pt x="353504" y="125221"/>
                  <a:pt x="385011" y="112295"/>
                  <a:pt x="385011" y="112295"/>
                </a:cubicBezTo>
                <a:cubicBezTo>
                  <a:pt x="395706" y="96253"/>
                  <a:pt x="410998" y="82460"/>
                  <a:pt x="417095" y="64169"/>
                </a:cubicBezTo>
                <a:cubicBezTo>
                  <a:pt x="435028" y="10371"/>
                  <a:pt x="425575" y="31168"/>
                  <a:pt x="441158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10" name="Volný tvar 9"/>
          <p:cNvSpPr/>
          <p:nvPr/>
        </p:nvSpPr>
        <p:spPr>
          <a:xfrm>
            <a:off x="2471900" y="3140968"/>
            <a:ext cx="441158" cy="144379"/>
          </a:xfrm>
          <a:custGeom>
            <a:avLst/>
            <a:gdLst>
              <a:gd name="connsiteX0" fmla="*/ 0 w 441158"/>
              <a:gd name="connsiteY0" fmla="*/ 144379 h 144379"/>
              <a:gd name="connsiteX1" fmla="*/ 48127 w 441158"/>
              <a:gd name="connsiteY1" fmla="*/ 64169 h 144379"/>
              <a:gd name="connsiteX2" fmla="*/ 96253 w 441158"/>
              <a:gd name="connsiteY2" fmla="*/ 32085 h 144379"/>
              <a:gd name="connsiteX3" fmla="*/ 120316 w 441158"/>
              <a:gd name="connsiteY3" fmla="*/ 16043 h 144379"/>
              <a:gd name="connsiteX4" fmla="*/ 208548 w 441158"/>
              <a:gd name="connsiteY4" fmla="*/ 40106 h 144379"/>
              <a:gd name="connsiteX5" fmla="*/ 224590 w 441158"/>
              <a:gd name="connsiteY5" fmla="*/ 88232 h 144379"/>
              <a:gd name="connsiteX6" fmla="*/ 256674 w 441158"/>
              <a:gd name="connsiteY6" fmla="*/ 136358 h 144379"/>
              <a:gd name="connsiteX7" fmla="*/ 336884 w 441158"/>
              <a:gd name="connsiteY7" fmla="*/ 128337 h 144379"/>
              <a:gd name="connsiteX8" fmla="*/ 385011 w 441158"/>
              <a:gd name="connsiteY8" fmla="*/ 112295 h 144379"/>
              <a:gd name="connsiteX9" fmla="*/ 417095 w 441158"/>
              <a:gd name="connsiteY9" fmla="*/ 64169 h 144379"/>
              <a:gd name="connsiteX10" fmla="*/ 441158 w 441158"/>
              <a:gd name="connsiteY10" fmla="*/ 0 h 144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41158" h="144379">
                <a:moveTo>
                  <a:pt x="0" y="144379"/>
                </a:moveTo>
                <a:cubicBezTo>
                  <a:pt x="8970" y="99531"/>
                  <a:pt x="2207" y="94782"/>
                  <a:pt x="48127" y="64169"/>
                </a:cubicBezTo>
                <a:lnTo>
                  <a:pt x="96253" y="32085"/>
                </a:lnTo>
                <a:lnTo>
                  <a:pt x="120316" y="16043"/>
                </a:lnTo>
                <a:cubicBezTo>
                  <a:pt x="143811" y="18654"/>
                  <a:pt x="192942" y="8896"/>
                  <a:pt x="208548" y="40106"/>
                </a:cubicBezTo>
                <a:cubicBezTo>
                  <a:pt x="216110" y="55230"/>
                  <a:pt x="215210" y="74162"/>
                  <a:pt x="224590" y="88232"/>
                </a:cubicBezTo>
                <a:lnTo>
                  <a:pt x="256674" y="136358"/>
                </a:lnTo>
                <a:cubicBezTo>
                  <a:pt x="283411" y="133684"/>
                  <a:pt x="310474" y="133289"/>
                  <a:pt x="336884" y="128337"/>
                </a:cubicBezTo>
                <a:cubicBezTo>
                  <a:pt x="353504" y="125221"/>
                  <a:pt x="385011" y="112295"/>
                  <a:pt x="385011" y="112295"/>
                </a:cubicBezTo>
                <a:cubicBezTo>
                  <a:pt x="395706" y="96253"/>
                  <a:pt x="410998" y="82460"/>
                  <a:pt x="417095" y="64169"/>
                </a:cubicBezTo>
                <a:cubicBezTo>
                  <a:pt x="435028" y="10371"/>
                  <a:pt x="425575" y="31168"/>
                  <a:pt x="441158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2123728" y="4221088"/>
            <a:ext cx="568751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>
            <a:off x="1871700" y="5085184"/>
            <a:ext cx="504056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2739452" y="6093296"/>
            <a:ext cx="568751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9290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Úkol: vypracuj písemně</a:t>
            </a:r>
            <a:endParaRPr lang="cs-CZ" sz="36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/>
          <a:lstStyle/>
          <a:p>
            <a:r>
              <a:rPr lang="cs-CZ" b="1" dirty="0" smtClean="0"/>
              <a:t>Příloha 5 </a:t>
            </a:r>
            <a:r>
              <a:rPr lang="cs-CZ" dirty="0" smtClean="0"/>
              <a:t>– Poměry mezi hlavními větami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Pracuj do zadání, hotový úkol pošli na e-mail: </a:t>
            </a:r>
            <a:r>
              <a:rPr lang="cs-CZ" b="1" dirty="0" smtClean="0">
                <a:hlinkClick r:id="rId2"/>
              </a:rPr>
              <a:t>dlouha@zsmecholupy.cz</a:t>
            </a:r>
            <a:r>
              <a:rPr lang="cs-CZ" b="1" dirty="0" smtClean="0"/>
              <a:t> do </a:t>
            </a:r>
            <a:r>
              <a:rPr lang="cs-CZ" b="1" dirty="0" smtClean="0"/>
              <a:t>19.4</a:t>
            </a:r>
            <a:r>
              <a:rPr lang="cs-CZ" b="1" dirty="0" smtClean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5871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368</Words>
  <Application>Microsoft Office PowerPoint</Application>
  <PresentationFormat>Předvádění na obrazovce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Poměry mezi hlavními větami</vt:lpstr>
      <vt:lpstr>Poměr vylučovací     zapiš</vt:lpstr>
      <vt:lpstr>Ústně – přečti si další příklady</vt:lpstr>
      <vt:lpstr>Poměr příčinný       zapiš</vt:lpstr>
      <vt:lpstr>Ústně – přečti si další příklady</vt:lpstr>
      <vt:lpstr>Poměr důsledkový      zapiš</vt:lpstr>
      <vt:lpstr>Ústně – přečti si další příklady</vt:lpstr>
      <vt:lpstr>Ústní procvičování</vt:lpstr>
      <vt:lpstr>Úkol: vypracuj písemně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Poměry mezi hlavními větami</dc:title>
  <dc:creator>dlouh</dc:creator>
  <cp:lastModifiedBy>dlouh</cp:lastModifiedBy>
  <cp:revision>9</cp:revision>
  <dcterms:created xsi:type="dcterms:W3CDTF">2020-04-13T17:47:18Z</dcterms:created>
  <dcterms:modified xsi:type="dcterms:W3CDTF">2020-04-14T07:17:25Z</dcterms:modified>
</cp:coreProperties>
</file>