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104C7C3-FF89-461B-88B5-188BD8E19EF6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1BE16F-563E-40E8-843B-5537D7C2003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356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42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kolasnadhledem.cz/game/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3600400"/>
          </a:xfrm>
        </p:spPr>
        <p:txBody>
          <a:bodyPr/>
          <a:lstStyle/>
          <a:p>
            <a:r>
              <a:rPr lang="cs-CZ" dirty="0" smtClean="0"/>
              <a:t>Základní skladební dvojice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5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máme umět?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Základní skladební dvojici tvoří podmět a přísudek</a:t>
            </a:r>
          </a:p>
          <a:p>
            <a:r>
              <a:rPr lang="cs-CZ" sz="2600" dirty="0" smtClean="0"/>
              <a:t>Na </a:t>
            </a:r>
            <a:r>
              <a:rPr lang="cs-CZ" sz="2600" dirty="0" smtClean="0">
                <a:solidFill>
                  <a:srgbClr val="00B050"/>
                </a:solidFill>
              </a:rPr>
              <a:t>podmět</a:t>
            </a:r>
            <a:r>
              <a:rPr lang="cs-CZ" sz="2600" dirty="0" smtClean="0"/>
              <a:t> se ptáme otázkou </a:t>
            </a:r>
            <a:r>
              <a:rPr lang="cs-CZ" sz="2600" b="1" dirty="0" smtClean="0"/>
              <a:t>KDO, CO?</a:t>
            </a:r>
          </a:p>
          <a:p>
            <a:r>
              <a:rPr lang="cs-CZ" sz="2600" dirty="0" smtClean="0"/>
              <a:t>Na </a:t>
            </a:r>
            <a:r>
              <a:rPr lang="cs-CZ" sz="2600" dirty="0" smtClean="0">
                <a:solidFill>
                  <a:srgbClr val="FFC000"/>
                </a:solidFill>
              </a:rPr>
              <a:t>přísudek</a:t>
            </a:r>
            <a:r>
              <a:rPr lang="cs-CZ" sz="2600" dirty="0" smtClean="0"/>
              <a:t> se ptáme otázkou </a:t>
            </a:r>
            <a:r>
              <a:rPr lang="cs-CZ" sz="2600" b="1" dirty="0" smtClean="0"/>
              <a:t>CO DĚLÁ PODMĚT?</a:t>
            </a:r>
          </a:p>
          <a:p>
            <a:pPr marL="0" indent="0">
              <a:buNone/>
            </a:pPr>
            <a:endParaRPr lang="cs-CZ" sz="2600" dirty="0"/>
          </a:p>
          <a:p>
            <a:pPr marL="0" indent="0" algn="ctr">
              <a:buNone/>
            </a:pPr>
            <a:r>
              <a:rPr lang="cs-CZ" sz="2600" b="1" dirty="0" smtClean="0">
                <a:solidFill>
                  <a:srgbClr val="00B050"/>
                </a:solidFill>
              </a:rPr>
              <a:t>Žáci</a:t>
            </a:r>
            <a:r>
              <a:rPr lang="cs-CZ" sz="2600" b="1" dirty="0" smtClean="0"/>
              <a:t> </a:t>
            </a:r>
            <a:r>
              <a:rPr lang="cs-CZ" sz="2600" b="1" dirty="0" smtClean="0">
                <a:solidFill>
                  <a:srgbClr val="FFC000"/>
                </a:solidFill>
              </a:rPr>
              <a:t>bojují </a:t>
            </a:r>
            <a:r>
              <a:rPr lang="cs-CZ" sz="2600" b="1" dirty="0" smtClean="0"/>
              <a:t>s domácím vyučováním.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 smtClean="0">
                <a:solidFill>
                  <a:srgbClr val="00B050"/>
                </a:solidFill>
              </a:rPr>
              <a:t>Kdo, co? </a:t>
            </a:r>
            <a:r>
              <a:rPr lang="cs-CZ" sz="2600" dirty="0" smtClean="0"/>
              <a:t>– žáci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rgbClr val="FFC000"/>
                </a:solidFill>
              </a:rPr>
              <a:t>Co dělají žáci? </a:t>
            </a:r>
            <a:r>
              <a:rPr lang="cs-CZ" sz="2600" dirty="0" smtClean="0"/>
              <a:t>- bojují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86694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/>
              <a:t>Podmět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rmAutofit/>
          </a:bodyPr>
          <a:lstStyle/>
          <a:p>
            <a:endParaRPr lang="cs-CZ" sz="2600" dirty="0" smtClean="0"/>
          </a:p>
          <a:p>
            <a:r>
              <a:rPr lang="cs-CZ" sz="2600" dirty="0" smtClean="0"/>
              <a:t>Může být </a:t>
            </a:r>
            <a:r>
              <a:rPr lang="cs-CZ" sz="2600" b="1" dirty="0" smtClean="0"/>
              <a:t>nevyjádřený</a:t>
            </a:r>
            <a:r>
              <a:rPr lang="cs-CZ" sz="2600" dirty="0" smtClean="0"/>
              <a:t> = můžeme ho nahradit osobním zájmenem nebo vyvodit ze souvislosti</a:t>
            </a:r>
          </a:p>
          <a:p>
            <a:pPr marL="0" indent="0">
              <a:buNone/>
            </a:pPr>
            <a:endParaRPr lang="cs-CZ" sz="2600" dirty="0"/>
          </a:p>
          <a:p>
            <a:pPr marL="0" indent="0" algn="ctr">
              <a:buNone/>
            </a:pPr>
            <a:r>
              <a:rPr lang="cs-CZ" sz="2600" dirty="0" smtClean="0">
                <a:solidFill>
                  <a:srgbClr val="FFC000"/>
                </a:solidFill>
              </a:rPr>
              <a:t>Těšíme se </a:t>
            </a:r>
            <a:r>
              <a:rPr lang="cs-CZ" sz="2600" dirty="0" smtClean="0"/>
              <a:t>do školy.  </a:t>
            </a:r>
            <a:r>
              <a:rPr lang="cs-CZ" sz="2600" dirty="0" smtClean="0">
                <a:solidFill>
                  <a:srgbClr val="00B050"/>
                </a:solidFill>
              </a:rPr>
              <a:t>(my)</a:t>
            </a:r>
          </a:p>
          <a:p>
            <a:pPr marL="0" indent="0" algn="ctr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dirty="0" smtClean="0">
                <a:solidFill>
                  <a:srgbClr val="FFC000"/>
                </a:solidFill>
              </a:rPr>
              <a:t>Co děláme? </a:t>
            </a:r>
            <a:r>
              <a:rPr lang="cs-CZ" sz="2600" dirty="0" smtClean="0"/>
              <a:t>– těšíme se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rgbClr val="00B050"/>
                </a:solidFill>
              </a:rPr>
              <a:t>Kdo se těšíme? </a:t>
            </a:r>
            <a:r>
              <a:rPr lang="cs-CZ" sz="2600" dirty="0" smtClean="0"/>
              <a:t>– my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 algn="ctr">
              <a:buNone/>
            </a:pPr>
            <a:r>
              <a:rPr lang="cs-CZ" sz="2600" dirty="0" smtClean="0">
                <a:solidFill>
                  <a:srgbClr val="00B050"/>
                </a:solidFill>
              </a:rPr>
              <a:t>Děti</a:t>
            </a:r>
            <a:r>
              <a:rPr lang="cs-CZ" sz="2600" dirty="0" smtClean="0"/>
              <a:t> </a:t>
            </a:r>
            <a:r>
              <a:rPr lang="cs-CZ" sz="2600" dirty="0" smtClean="0">
                <a:solidFill>
                  <a:srgbClr val="FFC000"/>
                </a:solidFill>
              </a:rPr>
              <a:t>nemohou </a:t>
            </a:r>
            <a:r>
              <a:rPr lang="cs-CZ" sz="2600" dirty="0" smtClean="0"/>
              <a:t>ven. Doma </a:t>
            </a:r>
            <a:r>
              <a:rPr lang="cs-CZ" sz="2600" dirty="0" smtClean="0">
                <a:solidFill>
                  <a:srgbClr val="FFC000"/>
                </a:solidFill>
              </a:rPr>
              <a:t>se </a:t>
            </a:r>
            <a:r>
              <a:rPr lang="cs-CZ" sz="2600" dirty="0" smtClean="0"/>
              <a:t>už hodně </a:t>
            </a:r>
            <a:r>
              <a:rPr lang="cs-CZ" sz="2600" dirty="0" smtClean="0">
                <a:solidFill>
                  <a:srgbClr val="FFC000"/>
                </a:solidFill>
              </a:rPr>
              <a:t>nudí</a:t>
            </a:r>
            <a:r>
              <a:rPr lang="cs-CZ" sz="2600" dirty="0" smtClean="0"/>
              <a:t>. (děti)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80036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/>
              <a:t>Podmět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/>
          <a:lstStyle/>
          <a:p>
            <a:r>
              <a:rPr lang="cs-CZ" sz="2600" dirty="0" smtClean="0"/>
              <a:t>Může být </a:t>
            </a:r>
            <a:r>
              <a:rPr lang="cs-CZ" sz="2600" b="1" dirty="0" smtClean="0"/>
              <a:t>všeobecný</a:t>
            </a:r>
            <a:r>
              <a:rPr lang="cs-CZ" sz="2600" dirty="0" smtClean="0"/>
              <a:t> = podmět je životný, ale není konkrétní</a:t>
            </a:r>
          </a:p>
          <a:p>
            <a:pPr marL="0" indent="0" algn="ctr">
              <a:buNone/>
            </a:pPr>
            <a:endParaRPr lang="cs-CZ" sz="2600" dirty="0" smtClean="0"/>
          </a:p>
          <a:p>
            <a:pPr marL="0" indent="0" algn="ctr">
              <a:buNone/>
            </a:pPr>
            <a:r>
              <a:rPr lang="cs-CZ" sz="2600" dirty="0" smtClean="0"/>
              <a:t>V televizi </a:t>
            </a:r>
            <a:r>
              <a:rPr lang="cs-CZ" sz="2600" dirty="0" smtClean="0">
                <a:solidFill>
                  <a:srgbClr val="FFC000"/>
                </a:solidFill>
              </a:rPr>
              <a:t>hlásili </a:t>
            </a:r>
            <a:r>
              <a:rPr lang="cs-CZ" sz="2600" dirty="0" smtClean="0"/>
              <a:t>počty obětí </a:t>
            </a:r>
            <a:r>
              <a:rPr lang="cs-CZ" sz="2600" dirty="0" err="1" smtClean="0"/>
              <a:t>koronaviru</a:t>
            </a:r>
            <a:r>
              <a:rPr lang="cs-CZ" sz="2600" dirty="0" smtClean="0"/>
              <a:t>.(oni)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 smtClean="0">
                <a:solidFill>
                  <a:srgbClr val="FFC000"/>
                </a:solidFill>
              </a:rPr>
              <a:t>Co dělali? </a:t>
            </a:r>
            <a:r>
              <a:rPr lang="cs-CZ" sz="2600" dirty="0" smtClean="0"/>
              <a:t>= hlásili</a:t>
            </a:r>
          </a:p>
          <a:p>
            <a:pPr marL="0" indent="0">
              <a:buNone/>
            </a:pPr>
            <a:r>
              <a:rPr lang="cs-CZ" sz="2600" dirty="0" smtClean="0">
                <a:solidFill>
                  <a:srgbClr val="00B050"/>
                </a:solidFill>
              </a:rPr>
              <a:t>Kdo hlásili? </a:t>
            </a:r>
            <a:r>
              <a:rPr lang="cs-CZ" sz="2600" dirty="0" smtClean="0"/>
              <a:t>= oni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708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964488" cy="1008112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Vyhledej podmět</a:t>
            </a:r>
            <a:r>
              <a:rPr lang="cs-CZ" dirty="0">
                <a:solidFill>
                  <a:prstClr val="black"/>
                </a:solidFill>
              </a:rPr>
              <a:t/>
            </a:r>
            <a:br>
              <a:rPr lang="cs-CZ" dirty="0">
                <a:solidFill>
                  <a:prstClr val="black"/>
                </a:solidFill>
              </a:rPr>
            </a:br>
            <a:r>
              <a:rPr lang="cs-CZ" sz="2200" dirty="0">
                <a:solidFill>
                  <a:prstClr val="black"/>
                </a:solidFill>
              </a:rPr>
              <a:t>(pozor, může být vyjádřen i jiným slovním druhem než podstatným jménem)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5544616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cs-CZ" sz="2400" dirty="0" smtClean="0"/>
              <a:t>V motoru se něco porouchalo.</a:t>
            </a:r>
          </a:p>
          <a:p>
            <a:pPr marL="0" indent="0">
              <a:buNone/>
            </a:pPr>
            <a:r>
              <a:rPr lang="cs-CZ" sz="2400" dirty="0" smtClean="0"/>
              <a:t>Tři ze třídy s tím nesouhlasili.</a:t>
            </a:r>
          </a:p>
          <a:p>
            <a:pPr marL="0" indent="0">
              <a:buNone/>
            </a:pPr>
            <a:r>
              <a:rPr lang="cs-CZ" sz="2400" dirty="0" smtClean="0"/>
              <a:t>Haló se ozvalo z okolních skal.</a:t>
            </a:r>
          </a:p>
          <a:p>
            <a:pPr marL="0" indent="0">
              <a:buNone/>
            </a:pPr>
            <a:r>
              <a:rPr lang="cs-CZ" sz="2400" dirty="0" smtClean="0"/>
              <a:t>Někdo stojí za dveřmi.</a:t>
            </a:r>
          </a:p>
          <a:p>
            <a:pPr marL="0" indent="0">
              <a:buNone/>
            </a:pPr>
            <a:r>
              <a:rPr lang="cs-CZ" sz="2400" dirty="0" smtClean="0"/>
              <a:t>Hadi se vyhřívali na slunci.</a:t>
            </a:r>
          </a:p>
          <a:p>
            <a:pPr marL="0" indent="0">
              <a:buNone/>
            </a:pPr>
            <a:r>
              <a:rPr lang="cs-CZ" sz="2400" dirty="0" smtClean="0"/>
              <a:t>Nemocný ležel v nemocnici.</a:t>
            </a:r>
          </a:p>
          <a:p>
            <a:pPr marL="0" indent="0">
              <a:buNone/>
            </a:pPr>
            <a:r>
              <a:rPr lang="cs-CZ" sz="2400" dirty="0" smtClean="0"/>
              <a:t>Mým přáním bylo uvidět moře.</a:t>
            </a:r>
          </a:p>
          <a:p>
            <a:pPr marL="0" indent="0">
              <a:buNone/>
            </a:pPr>
            <a:r>
              <a:rPr lang="cs-CZ" sz="2400" dirty="0" smtClean="0"/>
              <a:t>Rychle a dobře se stalo heslem.</a:t>
            </a:r>
          </a:p>
          <a:p>
            <a:pPr marL="0" indent="0">
              <a:buNone/>
            </a:pPr>
            <a:r>
              <a:rPr lang="cs-CZ" sz="2400" dirty="0" smtClean="0"/>
              <a:t>Tvoje ne mě velmi překvapilo.</a:t>
            </a:r>
          </a:p>
          <a:p>
            <a:pPr marL="0" indent="0">
              <a:buNone/>
            </a:pPr>
            <a:r>
              <a:rPr lang="cs-CZ" sz="2400" dirty="0" smtClean="0"/>
              <a:t>Z boudy se ozývalo haf, haf.</a:t>
            </a:r>
          </a:p>
          <a:p>
            <a:pPr marL="0" indent="0">
              <a:buNone/>
            </a:pPr>
            <a:r>
              <a:rPr lang="cs-CZ" sz="2400" dirty="0" smtClean="0"/>
              <a:t>Chlapci se vydali do lesa.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V motoru se </a:t>
            </a:r>
            <a:r>
              <a:rPr lang="cs-CZ" sz="2400" b="1" dirty="0" smtClean="0">
                <a:solidFill>
                  <a:srgbClr val="00B050"/>
                </a:solidFill>
              </a:rPr>
              <a:t>něco</a:t>
            </a:r>
            <a:r>
              <a:rPr lang="cs-CZ" sz="2400" dirty="0" smtClean="0"/>
              <a:t> porouchalo.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Tři</a:t>
            </a:r>
            <a:r>
              <a:rPr lang="cs-CZ" sz="2400" dirty="0" smtClean="0"/>
              <a:t> ze třídy s tím nesouhlasili.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Haló</a:t>
            </a:r>
            <a:r>
              <a:rPr lang="cs-CZ" sz="2400" dirty="0" smtClean="0"/>
              <a:t> se ozvalo z okolních skal.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Někdo</a:t>
            </a:r>
            <a:r>
              <a:rPr lang="cs-CZ" sz="2400" dirty="0" smtClean="0"/>
              <a:t> stojí za dveřmi.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Hadi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smtClean="0"/>
              <a:t>se vyhřívali na slunci.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Nemocný</a:t>
            </a:r>
            <a:r>
              <a:rPr lang="cs-CZ" sz="2400" dirty="0" smtClean="0"/>
              <a:t> ležel v nemocnici.</a:t>
            </a:r>
          </a:p>
          <a:p>
            <a:pPr marL="0" indent="0">
              <a:buNone/>
            </a:pPr>
            <a:r>
              <a:rPr lang="cs-CZ" sz="2400" dirty="0" smtClean="0"/>
              <a:t>Mým přáním bylo </a:t>
            </a:r>
            <a:r>
              <a:rPr lang="cs-CZ" sz="2400" b="1" dirty="0" smtClean="0">
                <a:solidFill>
                  <a:srgbClr val="00B050"/>
                </a:solidFill>
              </a:rPr>
              <a:t>uvidět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smtClean="0"/>
              <a:t>moře.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Rychle a dobře </a:t>
            </a:r>
            <a:r>
              <a:rPr lang="cs-CZ" sz="2400" dirty="0" smtClean="0"/>
              <a:t>se stalo heslem.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Tvoje </a:t>
            </a:r>
            <a:r>
              <a:rPr lang="cs-CZ" sz="2400" b="1" dirty="0" smtClean="0">
                <a:solidFill>
                  <a:srgbClr val="00B050"/>
                </a:solidFill>
              </a:rPr>
              <a:t>ne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smtClean="0"/>
              <a:t>mě velmi překvapilo.</a:t>
            </a:r>
          </a:p>
          <a:p>
            <a:pPr marL="0" indent="0">
              <a:buNone/>
            </a:pPr>
            <a:r>
              <a:rPr lang="cs-CZ" sz="2400" dirty="0" smtClean="0"/>
              <a:t>Z boudy se ozývalo </a:t>
            </a:r>
            <a:r>
              <a:rPr lang="cs-CZ" sz="2400" b="1" dirty="0" smtClean="0">
                <a:solidFill>
                  <a:srgbClr val="00B050"/>
                </a:solidFill>
              </a:rPr>
              <a:t>haf, haf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Chlapci</a:t>
            </a:r>
            <a:r>
              <a:rPr lang="cs-CZ" sz="2400" dirty="0" smtClean="0"/>
              <a:t> se vydali do lesa.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2400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dirty="0" smtClean="0">
                <a:solidFill>
                  <a:srgbClr val="0070C0"/>
                </a:solidFill>
              </a:rPr>
              <a:t>Podmět</a:t>
            </a:r>
            <a:endParaRPr lang="cs-CZ" sz="4400" dirty="0">
              <a:solidFill>
                <a:srgbClr val="0070C0"/>
              </a:solidFill>
            </a:endParaRPr>
          </a:p>
          <a:p>
            <a:r>
              <a:rPr lang="cs-CZ" b="1" dirty="0" smtClean="0"/>
              <a:t>Příloha 4 </a:t>
            </a:r>
            <a:r>
              <a:rPr lang="cs-CZ" dirty="0" smtClean="0"/>
              <a:t>Základní skladební dvojice – můžeš stáhnout a doplnit do textu, pokud nemáš tuto možnost, přepiš do sešitu, úkol najdeš v učebnici str. 80/2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Splněný úkol pošli na e-mail 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dlouha@zsmecholupy.cz</a:t>
            </a:r>
            <a:r>
              <a:rPr lang="cs-CZ" dirty="0" smtClean="0">
                <a:solidFill>
                  <a:srgbClr val="FF0000"/>
                </a:solidFill>
              </a:rPr>
              <a:t> nebo na WA </a:t>
            </a:r>
            <a:r>
              <a:rPr lang="cs-CZ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/>
              <a:t>Procvičovat můžeš na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https://www.skolasnadhledem.cz/game/356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8160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/>
              <a:t>Přísudek </a:t>
            </a:r>
            <a:r>
              <a:rPr lang="cs-CZ" sz="2800" dirty="0" smtClean="0"/>
              <a:t>(zapiš do sešitu)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>
            <a:normAutofit/>
          </a:bodyPr>
          <a:lstStyle/>
          <a:p>
            <a:r>
              <a:rPr lang="cs-CZ" sz="2600" b="1" dirty="0" smtClean="0"/>
              <a:t>Přísudek slovesný </a:t>
            </a:r>
            <a:r>
              <a:rPr lang="cs-CZ" sz="2600" dirty="0" smtClean="0"/>
              <a:t>– je vyjádřen slovesem</a:t>
            </a:r>
          </a:p>
          <a:p>
            <a:pPr marL="0" indent="0" algn="ctr">
              <a:buNone/>
            </a:pPr>
            <a:r>
              <a:rPr lang="cs-CZ" sz="2600" dirty="0"/>
              <a:t> </a:t>
            </a:r>
            <a:r>
              <a:rPr lang="cs-CZ" sz="2600" dirty="0" smtClean="0"/>
              <a:t>Všichni v obchodě </a:t>
            </a:r>
            <a:r>
              <a:rPr lang="cs-CZ" sz="2600" dirty="0" smtClean="0">
                <a:solidFill>
                  <a:srgbClr val="FFC000"/>
                </a:solidFill>
              </a:rPr>
              <a:t>nosí </a:t>
            </a:r>
            <a:r>
              <a:rPr lang="cs-CZ" sz="2600" dirty="0" smtClean="0"/>
              <a:t>roušky.</a:t>
            </a:r>
          </a:p>
          <a:p>
            <a:r>
              <a:rPr lang="cs-CZ" sz="2600" b="1" dirty="0" smtClean="0"/>
              <a:t>Přísudek jmenný se sponou </a:t>
            </a:r>
            <a:r>
              <a:rPr lang="cs-CZ" sz="2600" dirty="0" smtClean="0"/>
              <a:t>– je vyjádřen podstatným nebo přídavným jménem a sponovým slovesem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- spona = být, stát se</a:t>
            </a:r>
          </a:p>
          <a:p>
            <a:pPr marL="0" indent="0" algn="ctr">
              <a:buNone/>
            </a:pPr>
            <a:r>
              <a:rPr lang="cs-CZ" sz="2600" dirty="0" smtClean="0"/>
              <a:t>Můj bratr </a:t>
            </a:r>
            <a:r>
              <a:rPr lang="cs-CZ" sz="2600" dirty="0" smtClean="0">
                <a:solidFill>
                  <a:srgbClr val="FFC000"/>
                </a:solidFill>
              </a:rPr>
              <a:t>je lékař</a:t>
            </a:r>
            <a:r>
              <a:rPr lang="cs-CZ" sz="2600" dirty="0" smtClean="0"/>
              <a:t>.</a:t>
            </a:r>
          </a:p>
          <a:p>
            <a:r>
              <a:rPr lang="cs-CZ" sz="2600" b="1" dirty="0" smtClean="0"/>
              <a:t>Přísudek jmenný </a:t>
            </a:r>
            <a:r>
              <a:rPr lang="cs-CZ" sz="2600" dirty="0" smtClean="0"/>
              <a:t>– spona je vynechána</a:t>
            </a:r>
          </a:p>
          <a:p>
            <a:pPr marL="0" indent="0" algn="ctr">
              <a:buNone/>
            </a:pPr>
            <a:r>
              <a:rPr lang="cs-CZ" sz="2600" dirty="0" smtClean="0"/>
              <a:t>Mladost (je) </a:t>
            </a:r>
            <a:r>
              <a:rPr lang="cs-CZ" sz="2600" dirty="0" smtClean="0">
                <a:solidFill>
                  <a:srgbClr val="FFC000"/>
                </a:solidFill>
              </a:rPr>
              <a:t>radost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413930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Vyhledej přísudek, urči druh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904656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cs-CZ" sz="2100" dirty="0" smtClean="0">
                <a:solidFill>
                  <a:srgbClr val="FF0000"/>
                </a:solidFill>
              </a:rPr>
              <a:t>slovesný</a:t>
            </a:r>
            <a:r>
              <a:rPr lang="cs-CZ" sz="2100" dirty="0" smtClean="0"/>
              <a:t>, </a:t>
            </a:r>
            <a:r>
              <a:rPr lang="cs-CZ" sz="2100" dirty="0" smtClean="0">
                <a:solidFill>
                  <a:srgbClr val="0070C0"/>
                </a:solidFill>
              </a:rPr>
              <a:t>jmenný se sponou</a:t>
            </a:r>
            <a:r>
              <a:rPr lang="cs-CZ" sz="2100" dirty="0" smtClean="0"/>
              <a:t>, </a:t>
            </a:r>
            <a:r>
              <a:rPr lang="cs-CZ" sz="2100" dirty="0" smtClean="0">
                <a:solidFill>
                  <a:srgbClr val="00B050"/>
                </a:solidFill>
              </a:rPr>
              <a:t>jmenný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200" dirty="0" smtClean="0"/>
              <a:t>Obchod je otevřen do 18 hodin.</a:t>
            </a:r>
          </a:p>
          <a:p>
            <a:pPr marL="0" indent="0">
              <a:buNone/>
            </a:pPr>
            <a:r>
              <a:rPr lang="cs-CZ" sz="2200" dirty="0" smtClean="0"/>
              <a:t>Nejsem na práci moc zvyklá.</a:t>
            </a:r>
          </a:p>
          <a:p>
            <a:pPr marL="0" indent="0">
              <a:buNone/>
            </a:pPr>
            <a:r>
              <a:rPr lang="cs-CZ" sz="2200" dirty="0" smtClean="0"/>
              <a:t>Žiji na okraji města celý život.</a:t>
            </a:r>
          </a:p>
          <a:p>
            <a:pPr marL="0" indent="0">
              <a:buNone/>
            </a:pPr>
            <a:r>
              <a:rPr lang="cs-CZ" sz="2200" dirty="0" smtClean="0"/>
              <a:t>Odstěhovali jsme se kolem Vánoc.</a:t>
            </a:r>
          </a:p>
          <a:p>
            <a:pPr marL="0" indent="0">
              <a:buNone/>
            </a:pPr>
            <a:r>
              <a:rPr lang="cs-CZ" sz="2200" dirty="0" smtClean="0"/>
              <a:t>Stavy zvěře v přírodě se snižují.</a:t>
            </a:r>
          </a:p>
          <a:p>
            <a:pPr marL="0" indent="0">
              <a:buNone/>
            </a:pPr>
            <a:r>
              <a:rPr lang="cs-CZ" sz="2200" dirty="0" smtClean="0"/>
              <a:t>Zachovalo se jen málo památek.</a:t>
            </a:r>
          </a:p>
          <a:p>
            <a:pPr marL="0" indent="0">
              <a:buNone/>
            </a:pPr>
            <a:r>
              <a:rPr lang="cs-CZ" sz="2200" dirty="0" smtClean="0"/>
              <a:t>Sestra je učitelkou základní školy.</a:t>
            </a:r>
          </a:p>
          <a:p>
            <a:pPr marL="0" indent="0">
              <a:buNone/>
            </a:pPr>
            <a:r>
              <a:rPr lang="cs-CZ" sz="2200" dirty="0" smtClean="0"/>
              <a:t>Petr se vyučil truhlářem.</a:t>
            </a:r>
          </a:p>
          <a:p>
            <a:pPr marL="0" indent="0">
              <a:buNone/>
            </a:pPr>
            <a:r>
              <a:rPr lang="cs-CZ" sz="2200" dirty="0" smtClean="0"/>
              <a:t>Milan je velmi zlobivý.</a:t>
            </a:r>
          </a:p>
          <a:p>
            <a:pPr marL="0" indent="0">
              <a:buNone/>
            </a:pPr>
            <a:r>
              <a:rPr lang="cs-CZ" sz="2200" dirty="0" smtClean="0"/>
              <a:t>Počkej na mě.</a:t>
            </a:r>
          </a:p>
          <a:p>
            <a:pPr marL="0" indent="0">
              <a:buNone/>
            </a:pPr>
            <a:r>
              <a:rPr lang="cs-CZ" sz="2200" dirty="0" smtClean="0"/>
              <a:t>Sliby chyby.</a:t>
            </a:r>
          </a:p>
          <a:p>
            <a:pPr marL="0" indent="0">
              <a:buNone/>
            </a:pPr>
            <a:r>
              <a:rPr lang="cs-CZ" sz="2200" dirty="0" smtClean="0"/>
              <a:t>V nouzi poznáš přítele. 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Obchod </a:t>
            </a:r>
            <a:r>
              <a:rPr lang="cs-CZ" sz="2200" b="1" dirty="0" smtClean="0">
                <a:solidFill>
                  <a:srgbClr val="FF0000"/>
                </a:solidFill>
              </a:rPr>
              <a:t>je otevřen </a:t>
            </a:r>
            <a:r>
              <a:rPr lang="cs-CZ" sz="2200" dirty="0" smtClean="0"/>
              <a:t>do 18 hodin.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70C0"/>
                </a:solidFill>
              </a:rPr>
              <a:t>Nejsem</a:t>
            </a:r>
            <a:r>
              <a:rPr lang="cs-CZ" sz="2200" dirty="0" smtClean="0"/>
              <a:t> na práci moc </a:t>
            </a:r>
            <a:r>
              <a:rPr lang="cs-CZ" sz="2200" b="1" dirty="0" smtClean="0">
                <a:solidFill>
                  <a:srgbClr val="0070C0"/>
                </a:solidFill>
              </a:rPr>
              <a:t>zvyklá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Žiji</a:t>
            </a:r>
            <a:r>
              <a:rPr lang="cs-CZ" sz="2200" dirty="0" smtClean="0"/>
              <a:t> na okraji města celý život.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Odstěhovali jsme se </a:t>
            </a:r>
            <a:r>
              <a:rPr lang="cs-CZ" sz="2200" dirty="0" smtClean="0"/>
              <a:t>kolem Vánoc.</a:t>
            </a:r>
          </a:p>
          <a:p>
            <a:pPr marL="0" indent="0">
              <a:buNone/>
            </a:pPr>
            <a:r>
              <a:rPr lang="cs-CZ" sz="2200" dirty="0" smtClean="0"/>
              <a:t>Stavy zvěře v přírodě </a:t>
            </a:r>
            <a:r>
              <a:rPr lang="cs-CZ" sz="2200" b="1" dirty="0" smtClean="0">
                <a:solidFill>
                  <a:srgbClr val="FF0000"/>
                </a:solidFill>
              </a:rPr>
              <a:t>se snižují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Zachovalo se </a:t>
            </a:r>
            <a:r>
              <a:rPr lang="cs-CZ" sz="2200" dirty="0" smtClean="0"/>
              <a:t>jen málo památek.</a:t>
            </a:r>
          </a:p>
          <a:p>
            <a:pPr marL="0" indent="0">
              <a:buNone/>
            </a:pPr>
            <a:r>
              <a:rPr lang="cs-CZ" sz="2200" dirty="0" smtClean="0"/>
              <a:t>Sestra </a:t>
            </a:r>
            <a:r>
              <a:rPr lang="cs-CZ" sz="2200" b="1" dirty="0" smtClean="0">
                <a:solidFill>
                  <a:srgbClr val="0070C0"/>
                </a:solidFill>
              </a:rPr>
              <a:t>je učitelkou </a:t>
            </a:r>
            <a:r>
              <a:rPr lang="cs-CZ" sz="2200" dirty="0" smtClean="0"/>
              <a:t>základní školy.</a:t>
            </a:r>
          </a:p>
          <a:p>
            <a:pPr marL="0" indent="0">
              <a:buNone/>
            </a:pPr>
            <a:r>
              <a:rPr lang="cs-CZ" sz="2200" dirty="0" smtClean="0"/>
              <a:t>Petr </a:t>
            </a:r>
            <a:r>
              <a:rPr lang="cs-CZ" sz="2200" b="1" dirty="0" smtClean="0">
                <a:solidFill>
                  <a:srgbClr val="FF0000"/>
                </a:solidFill>
              </a:rPr>
              <a:t>se vyučil </a:t>
            </a:r>
            <a:r>
              <a:rPr lang="cs-CZ" sz="2200" dirty="0" smtClean="0"/>
              <a:t>truhlářem.</a:t>
            </a:r>
          </a:p>
          <a:p>
            <a:pPr marL="0" indent="0">
              <a:buNone/>
            </a:pPr>
            <a:r>
              <a:rPr lang="cs-CZ" sz="2200" dirty="0" smtClean="0"/>
              <a:t>Milan </a:t>
            </a:r>
            <a:r>
              <a:rPr lang="cs-CZ" sz="2200" b="1" dirty="0" smtClean="0">
                <a:solidFill>
                  <a:srgbClr val="0070C0"/>
                </a:solidFill>
              </a:rPr>
              <a:t>je</a:t>
            </a:r>
            <a:r>
              <a:rPr lang="cs-CZ" sz="2200" dirty="0" smtClean="0"/>
              <a:t> velmi </a:t>
            </a:r>
            <a:r>
              <a:rPr lang="cs-CZ" sz="2200" b="1" dirty="0" smtClean="0">
                <a:solidFill>
                  <a:srgbClr val="0070C0"/>
                </a:solidFill>
              </a:rPr>
              <a:t>zlobivý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</a:rPr>
              <a:t>Počkej</a:t>
            </a:r>
            <a:r>
              <a:rPr lang="cs-CZ" sz="2200" dirty="0" smtClean="0"/>
              <a:t> na mě.</a:t>
            </a:r>
          </a:p>
          <a:p>
            <a:pPr marL="0" indent="0">
              <a:buNone/>
            </a:pPr>
            <a:r>
              <a:rPr lang="cs-CZ" sz="2200" dirty="0" smtClean="0"/>
              <a:t>Sliby </a:t>
            </a:r>
            <a:r>
              <a:rPr lang="cs-CZ" sz="2200" b="1" dirty="0" smtClean="0">
                <a:solidFill>
                  <a:srgbClr val="00B050"/>
                </a:solidFill>
              </a:rPr>
              <a:t>chyby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 smtClean="0"/>
              <a:t>V nouzi </a:t>
            </a:r>
            <a:r>
              <a:rPr lang="cs-CZ" sz="2200" b="1" dirty="0" smtClean="0">
                <a:solidFill>
                  <a:srgbClr val="FF0000"/>
                </a:solidFill>
              </a:rPr>
              <a:t>poznáš</a:t>
            </a:r>
            <a:r>
              <a:rPr lang="cs-CZ" sz="2200" dirty="0" smtClean="0"/>
              <a:t> přítele.</a:t>
            </a:r>
          </a:p>
        </p:txBody>
      </p:sp>
    </p:spTree>
    <p:extLst>
      <p:ext uri="{BB962C8B-B14F-4D97-AF65-F5344CB8AC3E}">
        <p14:creationId xmlns:p14="http://schemas.microsoft.com/office/powerpoint/2010/main" val="23074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cs-CZ" dirty="0" smtClean="0"/>
              <a:t>Přísudek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/>
          <a:lstStyle/>
          <a:p>
            <a:r>
              <a:rPr lang="cs-CZ" b="1" dirty="0" smtClean="0"/>
              <a:t>Příloha 4 </a:t>
            </a:r>
            <a:r>
              <a:rPr lang="cs-CZ" dirty="0" smtClean="0"/>
              <a:t>Základní skladební dvojice – můžeš stáhnout a doplnit do textu, pokud nemáš tuto možnost, přepiš do sešitu, úkol najdeš v učebnici str. 81/1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Splněný úkol pošli na e-mail </a:t>
            </a:r>
            <a:r>
              <a:rPr lang="cs-CZ" dirty="0" smtClean="0">
                <a:solidFill>
                  <a:srgbClr val="FF0000"/>
                </a:solidFill>
                <a:hlinkClick r:id="rId2"/>
              </a:rPr>
              <a:t>dlouha@zsmecholupy.cz</a:t>
            </a:r>
            <a:r>
              <a:rPr lang="cs-CZ" dirty="0" smtClean="0">
                <a:solidFill>
                  <a:srgbClr val="FF0000"/>
                </a:solidFill>
              </a:rPr>
              <a:t> nebo na WA.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Procvičovat můžeš na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https://www.skolasnadhledem.cz/game/42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https://www.skolasnadhledem.cz/game/43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0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179</TotalTime>
  <Words>568</Words>
  <Application>Microsoft Office PowerPoint</Application>
  <PresentationFormat>Předvádění na obrazovce (4:3)</PresentationFormat>
  <Paragraphs>106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Exekutivní</vt:lpstr>
      <vt:lpstr>Základní skladební dvojice</vt:lpstr>
      <vt:lpstr>Co už máme umět?</vt:lpstr>
      <vt:lpstr>Podmět</vt:lpstr>
      <vt:lpstr>Podmět</vt:lpstr>
      <vt:lpstr>Vyhledej podmět (pozor, může být vyjádřen i jiným slovním druhem než podstatným jménem)</vt:lpstr>
      <vt:lpstr>Prezentace aplikace PowerPoint</vt:lpstr>
      <vt:lpstr>Přísudek (zapiš do sešitu)</vt:lpstr>
      <vt:lpstr>Vyhledej přísudek, urči druh</vt:lpstr>
      <vt:lpstr>Přísudek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skladební dvojice</dc:title>
  <dc:creator>dlouh</dc:creator>
  <cp:lastModifiedBy>dlouh</cp:lastModifiedBy>
  <cp:revision>17</cp:revision>
  <dcterms:created xsi:type="dcterms:W3CDTF">2020-03-27T17:09:17Z</dcterms:created>
  <dcterms:modified xsi:type="dcterms:W3CDTF">2020-03-29T18:58:59Z</dcterms:modified>
</cp:coreProperties>
</file>