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CE2F2-B77F-401B-9C96-CC08CE8BDDFA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AEE26-1AD4-48D8-A024-29C3DB26A5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5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AEE26-1AD4-48D8-A024-29C3DB26A5A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3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23F4C9-D143-4461-A458-CFC901B82B52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1592412907697161/videos/21934268613630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rozbory-privlastek-shodny-neshodny-1-uroven/2045" TargetMode="External"/><Relationship Id="rId2" Type="http://schemas.openxmlformats.org/officeDocument/2006/relationships/hyperlink" Target="https://www.skolasnadhledem.cz/game/9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ravopisne.cz/2014/04/test-privlastek-shodny-a-neshodny-12/" TargetMode="External"/><Relationship Id="rId4" Type="http://schemas.openxmlformats.org/officeDocument/2006/relationships/hyperlink" Target="https://www.umimecesky.cz/rozbory-privlastek-shodny-neshodny-2-uroven/202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vpyzamu.cz/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1412776"/>
            <a:ext cx="3849624" cy="18288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Přívlastek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Pk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1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2400" cy="221825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smtClean="0">
                <a:solidFill>
                  <a:srgbClr val="7030A0"/>
                </a:solidFill>
              </a:rPr>
              <a:t>Zhlédni video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cs-CZ" sz="3600" dirty="0">
                <a:solidFill>
                  <a:srgbClr val="002060"/>
                </a:solidFill>
                <a:hlinkClick r:id="rId2"/>
              </a:rPr>
              <a:t>://www.facebook.com/1592412907697161/videos/219342686136303</a:t>
            </a:r>
            <a:r>
              <a:rPr lang="cs-CZ" sz="3600" dirty="0" smtClean="0">
                <a:solidFill>
                  <a:srgbClr val="002060"/>
                </a:solidFill>
                <a:hlinkClick r:id="rId2"/>
              </a:rPr>
              <a:t>/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924944"/>
            <a:ext cx="7772400" cy="309485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Původně určeno pro 6. ročník, ale nám se to teď hodí také </a:t>
            </a:r>
            <a:r>
              <a:rPr lang="cs-CZ" dirty="0" smtClean="0">
                <a:latin typeface="Arial Nova" panose="020B0504020202020204" pitchFamily="34" charset="0"/>
                <a:sym typeface="Wingdings" panose="05000000000000000000" pitchFamily="2" charset="2"/>
              </a:rPr>
              <a:t></a:t>
            </a:r>
            <a:endParaRPr lang="cs-CZ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Zápis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Přívlastek shodný (</a:t>
            </a:r>
            <a:r>
              <a:rPr lang="cs-CZ" sz="2800" u="sng" dirty="0" err="1" smtClean="0">
                <a:solidFill>
                  <a:srgbClr val="FF0000"/>
                </a:solidFill>
                <a:latin typeface="Arial Nova" panose="020B0504020202020204" pitchFamily="34" charset="0"/>
              </a:rPr>
              <a:t>Pks</a:t>
            </a:r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-rozvíjí ve větě podstatné jméno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-stojí většinou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před </a:t>
            </a:r>
            <a:r>
              <a:rPr lang="cs-CZ" sz="2800" dirty="0" smtClean="0">
                <a:latin typeface="Arial Nova" panose="020B0504020202020204" pitchFamily="34" charset="0"/>
              </a:rPr>
              <a:t>podstatným jménem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-je vyjádřen přídavným jménem, zájmenem, číslovkou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-ptáme se na něj JAKÝ? KTERÝ? ČÍ?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latin typeface="Arial Nova" panose="020B0504020202020204" pitchFamily="34" charset="0"/>
              </a:rPr>
              <a:t>z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lý </a:t>
            </a:r>
            <a:r>
              <a:rPr lang="cs-CZ" sz="2800" dirty="0" smtClean="0">
                <a:latin typeface="Arial Nova" panose="020B0504020202020204" pitchFamily="34" charset="0"/>
              </a:rPr>
              <a:t>pes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náš </a:t>
            </a:r>
            <a:r>
              <a:rPr lang="cs-CZ" sz="2800" dirty="0" smtClean="0">
                <a:latin typeface="Arial Nova" panose="020B0504020202020204" pitchFamily="34" charset="0"/>
              </a:rPr>
              <a:t>dům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latin typeface="Arial Nova" panose="020B0504020202020204" pitchFamily="34" charset="0"/>
              </a:rPr>
              <a:t>d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ruhý </a:t>
            </a:r>
            <a:r>
              <a:rPr lang="cs-CZ" sz="2800" dirty="0" smtClean="0">
                <a:latin typeface="Arial Nova" panose="020B0504020202020204" pitchFamily="34" charset="0"/>
              </a:rPr>
              <a:t>pokus</a:t>
            </a:r>
            <a:endParaRPr lang="cs-CZ" sz="2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Zápis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Přívlastek neshodný (</a:t>
            </a:r>
            <a:r>
              <a:rPr lang="cs-CZ" sz="2800" u="sng" dirty="0" err="1" smtClean="0">
                <a:solidFill>
                  <a:srgbClr val="FF0000"/>
                </a:solidFill>
                <a:latin typeface="Arial Nova" panose="020B0504020202020204" pitchFamily="34" charset="0"/>
              </a:rPr>
              <a:t>Pkn</a:t>
            </a:r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-rozvíjí podstatné jméno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-stojí většinou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za</a:t>
            </a:r>
            <a:r>
              <a:rPr lang="cs-CZ" sz="2800" dirty="0" smtClean="0">
                <a:latin typeface="Arial Nova" panose="020B0504020202020204" pitchFamily="34" charset="0"/>
              </a:rPr>
              <a:t> podstatným jménem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-je vyjádřen podstatným jménem, příslovcem nebo infinitivem slovesa</a:t>
            </a:r>
          </a:p>
          <a:p>
            <a:pPr marL="0" indent="0">
              <a:buNone/>
            </a:pPr>
            <a:endParaRPr lang="cs-CZ" sz="28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p</a:t>
            </a:r>
            <a:r>
              <a:rPr lang="cs-CZ" sz="2800" dirty="0" smtClean="0">
                <a:latin typeface="Arial Nova" panose="020B0504020202020204" pitchFamily="34" charset="0"/>
              </a:rPr>
              <a:t>es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kamaráda</a:t>
            </a: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v</a:t>
            </a:r>
            <a:r>
              <a:rPr lang="cs-CZ" sz="2800" dirty="0" smtClean="0">
                <a:latin typeface="Arial Nova" panose="020B0504020202020204" pitchFamily="34" charset="0"/>
              </a:rPr>
              <a:t>ila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naproti</a:t>
            </a: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n</a:t>
            </a:r>
            <a:r>
              <a:rPr lang="cs-CZ" sz="2800" dirty="0" smtClean="0">
                <a:latin typeface="Arial Nova" panose="020B0504020202020204" pitchFamily="34" charset="0"/>
              </a:rPr>
              <a:t>utnost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učit se</a:t>
            </a:r>
            <a:endParaRPr lang="cs-CZ" sz="2800" dirty="0">
              <a:solidFill>
                <a:srgbClr val="FF0000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9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315416"/>
            <a:ext cx="8784976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Rozdíl mezi přívlastkem shodným a neshodným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712968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přívlastek</a:t>
            </a:r>
            <a:r>
              <a:rPr lang="cs-CZ" dirty="0" smtClean="0">
                <a:latin typeface="Arial Nova" panose="020B0504020202020204" pitchFamily="34" charset="0"/>
              </a:rPr>
              <a:t> 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shodný </a:t>
            </a:r>
            <a:r>
              <a:rPr lang="cs-CZ" dirty="0" smtClean="0">
                <a:latin typeface="Arial Nova" panose="020B0504020202020204" pitchFamily="34" charset="0"/>
              </a:rPr>
              <a:t>x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přívlastek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neshodný</a:t>
            </a:r>
            <a:r>
              <a:rPr lang="cs-CZ" dirty="0" smtClean="0">
                <a:latin typeface="Arial Nova" panose="020B05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endParaRPr lang="cs-CZ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dřevěný</a:t>
            </a:r>
            <a:r>
              <a:rPr lang="cs-CZ" dirty="0" smtClean="0">
                <a:latin typeface="Arial Nova" panose="020B0504020202020204" pitchFamily="34" charset="0"/>
              </a:rPr>
              <a:t> štít			štít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ze dřeva</a:t>
            </a: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cihlový</a:t>
            </a:r>
            <a:r>
              <a:rPr lang="cs-CZ" dirty="0" smtClean="0">
                <a:latin typeface="Arial Nova" panose="020B0504020202020204" pitchFamily="34" charset="0"/>
              </a:rPr>
              <a:t> komín		komín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 cihel</a:t>
            </a:r>
            <a:r>
              <a:rPr lang="cs-CZ" dirty="0">
                <a:latin typeface="Arial Nova" panose="020B0504020202020204" pitchFamily="34" charset="0"/>
              </a:rPr>
              <a:t>	</a:t>
            </a:r>
            <a:endParaRPr lang="cs-CZ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plechová</a:t>
            </a:r>
            <a:r>
              <a:rPr lang="cs-CZ" dirty="0" smtClean="0">
                <a:latin typeface="Arial Nova" panose="020B0504020202020204" pitchFamily="34" charset="0"/>
              </a:rPr>
              <a:t> střecha		střecha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 plechu</a:t>
            </a: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makové</a:t>
            </a:r>
            <a:r>
              <a:rPr lang="cs-CZ" dirty="0" smtClean="0">
                <a:latin typeface="Arial Nova" panose="020B0504020202020204" pitchFamily="34" charset="0"/>
              </a:rPr>
              <a:t> buchty		buchty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s mákem</a:t>
            </a:r>
            <a:r>
              <a:rPr lang="cs-CZ" dirty="0">
                <a:latin typeface="Arial Nova" panose="020B0504020202020204" pitchFamily="34" charset="0"/>
              </a:rPr>
              <a:t>	</a:t>
            </a:r>
            <a:endParaRPr lang="cs-CZ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vesnické</a:t>
            </a:r>
            <a:r>
              <a:rPr lang="cs-CZ" dirty="0" smtClean="0">
                <a:latin typeface="Arial Nova" panose="020B0504020202020204" pitchFamily="34" charset="0"/>
              </a:rPr>
              <a:t> stavení		stavení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na vesnici</a:t>
            </a: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lesní</a:t>
            </a:r>
            <a:r>
              <a:rPr lang="cs-CZ" dirty="0" smtClean="0">
                <a:latin typeface="Arial Nova" panose="020B0504020202020204" pitchFamily="34" charset="0"/>
              </a:rPr>
              <a:t> cesta			cesta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u lesa</a:t>
            </a: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květinový</a:t>
            </a:r>
            <a:r>
              <a:rPr lang="cs-CZ" dirty="0" smtClean="0">
                <a:latin typeface="Arial Nova" panose="020B0504020202020204" pitchFamily="34" charset="0"/>
              </a:rPr>
              <a:t> záhon		záhon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s květinami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olomoucké</a:t>
            </a:r>
            <a:r>
              <a:rPr lang="cs-CZ" dirty="0" smtClean="0">
                <a:latin typeface="Arial Nova" panose="020B0504020202020204" pitchFamily="34" charset="0"/>
              </a:rPr>
              <a:t> tvarůžky	tvarůžky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 Olomouce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smuteční</a:t>
            </a:r>
            <a:r>
              <a:rPr lang="cs-CZ" dirty="0" smtClean="0">
                <a:latin typeface="Arial Nova" panose="020B0504020202020204" pitchFamily="34" charset="0"/>
              </a:rPr>
              <a:t> oznámení	oznámení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smutku</a:t>
            </a:r>
            <a:r>
              <a:rPr lang="cs-CZ" dirty="0" smtClean="0">
                <a:latin typeface="Arial Nova" panose="020B0504020202020204" pitchFamily="34" charset="0"/>
              </a:rPr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12968" cy="6624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 smtClean="0">
                <a:solidFill>
                  <a:srgbClr val="7030A0"/>
                </a:solidFill>
                <a:latin typeface="Arial Nova" panose="020B0504020202020204" pitchFamily="34" charset="0"/>
              </a:rPr>
              <a:t>Náměty k procvičování:</a:t>
            </a:r>
          </a:p>
          <a:p>
            <a:pPr marL="0" indent="0">
              <a:buNone/>
            </a:pPr>
            <a:endParaRPr lang="cs-CZ" sz="28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2"/>
              </a:rPr>
              <a:t>https://</a:t>
            </a:r>
            <a:r>
              <a:rPr lang="cs-CZ" sz="2000" dirty="0" smtClean="0">
                <a:latin typeface="Arial Nova" panose="020B0504020202020204" pitchFamily="34" charset="0"/>
                <a:hlinkClick r:id="rId2"/>
              </a:rPr>
              <a:t>www.skolasnadhledem.cz/game/925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3"/>
              </a:rPr>
              <a:t>https://</a:t>
            </a:r>
            <a:r>
              <a:rPr lang="cs-CZ" sz="2000" dirty="0" smtClean="0">
                <a:latin typeface="Arial Nova" panose="020B0504020202020204" pitchFamily="34" charset="0"/>
                <a:hlinkClick r:id="rId3"/>
              </a:rPr>
              <a:t>www.umimecesky.cz/rozbory-privlastek-shodny-neshodny-1-uroven/2045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4"/>
              </a:rPr>
              <a:t>https://</a:t>
            </a:r>
            <a:r>
              <a:rPr lang="cs-CZ" sz="2000" dirty="0" smtClean="0">
                <a:latin typeface="Arial Nova" panose="020B0504020202020204" pitchFamily="34" charset="0"/>
                <a:hlinkClick r:id="rId4"/>
              </a:rPr>
              <a:t>www.umimecesky.cz/rozbory-privlastek-shodny-neshodny-2-uroven/2020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5"/>
              </a:rPr>
              <a:t>https://www.pravopisne.cz/2014/04/test-privlastek-shodny-a-neshodny-12/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4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			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712968" cy="500553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latin typeface="Arial Nova" panose="020B0504020202020204" pitchFamily="34" charset="0"/>
                <a:cs typeface="Arial" panose="020B0604020202020204" pitchFamily="34" charset="0"/>
              </a:rPr>
              <a:t>1) Příloha</a:t>
            </a:r>
            <a:r>
              <a:rPr lang="cs-CZ" sz="3200" dirty="0" smtClean="0"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smtClean="0">
                <a:latin typeface="Arial Nova" panose="020B0504020202020204" pitchFamily="34" charset="0"/>
                <a:cs typeface="Arial" panose="020B0604020202020204" pitchFamily="34" charset="0"/>
              </a:rPr>
              <a:t>6 Přívlastek</a:t>
            </a:r>
            <a:r>
              <a:rPr lang="cs-CZ" sz="3200" dirty="0" smtClean="0">
                <a:latin typeface="Arial Nova" panose="020B0504020202020204" pitchFamily="34" charset="0"/>
                <a:cs typeface="Arial" panose="020B0604020202020204" pitchFamily="34" charset="0"/>
              </a:rPr>
              <a:t> – pracuj do zadání</a:t>
            </a:r>
          </a:p>
          <a:p>
            <a:pPr marL="0" indent="0">
              <a:buNone/>
            </a:pPr>
            <a:r>
              <a:rPr lang="cs-CZ" sz="3200" dirty="0" smtClean="0">
                <a:latin typeface="Arial Nova" panose="020B0504020202020204" pitchFamily="34" charset="0"/>
                <a:cs typeface="Arial" panose="020B0604020202020204" pitchFamily="34" charset="0"/>
              </a:rPr>
              <a:t>(pokud nechceš stahovat a pracovat do textu, můžeš přepsat do sešitu – zadání najdeš v učebnici str. 84/1 a 85/3 ale je to víc práce </a:t>
            </a:r>
            <a:r>
              <a:rPr lang="cs-CZ" sz="3200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)</a:t>
            </a:r>
          </a:p>
          <a:p>
            <a:pPr marL="0" indent="0">
              <a:buNone/>
            </a:pPr>
            <a:r>
              <a:rPr lang="cs-CZ" sz="3200" b="1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2) Pracovní sešit 56/4</a:t>
            </a:r>
          </a:p>
          <a:p>
            <a:pPr marL="0" indent="0">
              <a:buNone/>
            </a:pPr>
            <a:endParaRPr lang="cs-CZ" dirty="0">
              <a:latin typeface="Arial Nova" panose="020B05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latin typeface="Arial Nova" panose="020B05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Hotový úkol pošli na e-mail: </a:t>
            </a:r>
            <a:r>
              <a:rPr lang="cs-CZ" sz="2800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2"/>
              </a:rPr>
              <a:t>dlouha@zsmecholupy.cz</a:t>
            </a:r>
            <a:r>
              <a:rPr lang="cs-CZ" sz="2800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nebo na </a:t>
            </a:r>
            <a:r>
              <a:rPr lang="cs-CZ" sz="2800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www.skolavpyzamu.cz</a:t>
            </a:r>
            <a:r>
              <a:rPr lang="cs-CZ" sz="2800" dirty="0" smtClean="0">
                <a:latin typeface="Arial Nova" panose="020B05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do 1. 5. 2020</a:t>
            </a:r>
            <a:endParaRPr lang="cs-CZ" sz="2800" dirty="0"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324</TotalTime>
  <Words>187</Words>
  <Application>Microsoft Office PowerPoint</Application>
  <PresentationFormat>Předvádění na obrazovce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Jmění</vt:lpstr>
      <vt:lpstr>Přívlastek (Pk)</vt:lpstr>
      <vt:lpstr>  Zhlédni video  https://www.facebook.com/1592412907697161/videos/219342686136303/ </vt:lpstr>
      <vt:lpstr>Zápis do sešitu</vt:lpstr>
      <vt:lpstr>Zápis do sešitu</vt:lpstr>
      <vt:lpstr>Rozdíl mezi přívlastkem shodným a neshodným</vt:lpstr>
      <vt:lpstr>Prezentace aplikace PowerPoint</vt:lpstr>
      <vt:lpstr>   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 (Pk)</dc:title>
  <dc:creator>dlouh</dc:creator>
  <cp:lastModifiedBy>dlouh</cp:lastModifiedBy>
  <cp:revision>16</cp:revision>
  <dcterms:created xsi:type="dcterms:W3CDTF">2020-03-27T10:33:36Z</dcterms:created>
  <dcterms:modified xsi:type="dcterms:W3CDTF">2020-04-25T18:35:18Z</dcterms:modified>
</cp:coreProperties>
</file>