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31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6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95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42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26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2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00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00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13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28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38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12000">
              <a:srgbClr val="D4DEFF"/>
            </a:gs>
            <a:gs pos="90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03193-E3D1-49A3-A8AD-50EE75C292AF}" type="datetimeFigureOut">
              <a:rPr lang="cs-CZ" smtClean="0"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EE019-A96A-4D8A-9F62-F2B21853F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36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ROZVÍJEJÍCÍ VĚTNÉ ČLENY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800" dirty="0" smtClean="0">
                <a:solidFill>
                  <a:srgbClr val="C00000"/>
                </a:solidFill>
              </a:rPr>
              <a:t>PŘEDMĚT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1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936104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Zapiš do sešitu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6192688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Předmět (</a:t>
            </a:r>
            <a:r>
              <a:rPr lang="cs-CZ" sz="2800" dirty="0" err="1" smtClean="0">
                <a:solidFill>
                  <a:srgbClr val="C00000"/>
                </a:solidFill>
              </a:rPr>
              <a:t>Pt</a:t>
            </a:r>
            <a:r>
              <a:rPr lang="cs-CZ" sz="2800" dirty="0" smtClean="0">
                <a:solidFill>
                  <a:srgbClr val="C00000"/>
                </a:solidFill>
              </a:rPr>
              <a:t>) </a:t>
            </a:r>
            <a:r>
              <a:rPr lang="cs-CZ" sz="2800" dirty="0" smtClean="0"/>
              <a:t>– ve větě závisí na slovese</a:t>
            </a:r>
          </a:p>
          <a:p>
            <a:pPr marL="0" indent="0">
              <a:buNone/>
            </a:pPr>
            <a:r>
              <a:rPr lang="cs-CZ" sz="2800" dirty="0" smtClean="0"/>
              <a:t>-bývá vyjádřen podstatným jménem nebo zájmenem</a:t>
            </a:r>
          </a:p>
          <a:p>
            <a:pPr marL="0" indent="0">
              <a:buNone/>
            </a:pPr>
            <a:r>
              <a:rPr lang="cs-CZ" sz="2800" dirty="0" smtClean="0"/>
              <a:t>-ptáme se na něj PÁDOVOU OTÁZKOU (kromě kdo, co)</a:t>
            </a:r>
          </a:p>
          <a:p>
            <a:pPr marL="0" indent="0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i="1" dirty="0" smtClean="0">
                <a:solidFill>
                  <a:schemeClr val="accent6">
                    <a:lumMod val="50000"/>
                  </a:schemeClr>
                </a:solidFill>
              </a:rPr>
              <a:t>Marek spustil počítač.</a:t>
            </a:r>
          </a:p>
          <a:p>
            <a:pPr marL="514350" indent="-514350">
              <a:buAutoNum type="arabicParenR"/>
            </a:pPr>
            <a:endParaRPr lang="cs-CZ" sz="2800" dirty="0" smtClean="0"/>
          </a:p>
          <a:p>
            <a:pPr marL="514350" indent="-514350">
              <a:buAutoNum type="arabicParenR"/>
            </a:pPr>
            <a:r>
              <a:rPr lang="cs-CZ" sz="2800" dirty="0" smtClean="0"/>
              <a:t>Nejprve najdu základní skladební dvojici</a:t>
            </a:r>
          </a:p>
          <a:p>
            <a:pPr marL="0" indent="0">
              <a:buNone/>
            </a:pPr>
            <a:r>
              <a:rPr lang="cs-CZ" sz="2800" dirty="0" smtClean="0"/>
              <a:t>(kdo, co – </a:t>
            </a:r>
            <a:r>
              <a:rPr lang="cs-CZ" sz="2800" dirty="0" smtClean="0">
                <a:solidFill>
                  <a:srgbClr val="002060"/>
                </a:solidFill>
              </a:rPr>
              <a:t>Marek</a:t>
            </a:r>
            <a:r>
              <a:rPr lang="cs-CZ" sz="2800" dirty="0" smtClean="0"/>
              <a:t>       co dělal Marek – </a:t>
            </a:r>
            <a:r>
              <a:rPr lang="cs-CZ" sz="2800" dirty="0" smtClean="0">
                <a:solidFill>
                  <a:srgbClr val="00B050"/>
                </a:solidFill>
              </a:rPr>
              <a:t>spustil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dirty="0" smtClean="0"/>
              <a:t>2) Zeptám se KOHO, CO spustil? – </a:t>
            </a:r>
            <a:r>
              <a:rPr lang="cs-CZ" sz="2800" dirty="0" smtClean="0">
                <a:solidFill>
                  <a:srgbClr val="C00000"/>
                </a:solidFill>
              </a:rPr>
              <a:t>počítač</a:t>
            </a:r>
          </a:p>
          <a:p>
            <a:pPr marL="0" indent="0">
              <a:buNone/>
            </a:pPr>
            <a:r>
              <a:rPr lang="cs-CZ" sz="2800" dirty="0" smtClean="0"/>
              <a:t>3) Vyjádřím graficky:                 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                    </a:t>
            </a:r>
            <a:r>
              <a:rPr lang="cs-CZ" sz="2000" dirty="0" smtClean="0"/>
              <a:t>Po              </a:t>
            </a:r>
            <a:r>
              <a:rPr lang="cs-CZ" sz="2000" dirty="0" err="1" smtClean="0"/>
              <a:t>Př</a:t>
            </a:r>
            <a:endParaRPr lang="cs-CZ" sz="2000" dirty="0" smtClean="0"/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		</a:t>
            </a:r>
            <a:r>
              <a:rPr lang="cs-CZ" sz="2800" dirty="0" smtClean="0">
                <a:solidFill>
                  <a:srgbClr val="002060"/>
                </a:solidFill>
              </a:rPr>
              <a:t>Marek</a:t>
            </a:r>
            <a:r>
              <a:rPr lang="cs-CZ" sz="2800" dirty="0" smtClean="0"/>
              <a:t> = </a:t>
            </a:r>
            <a:r>
              <a:rPr lang="cs-CZ" sz="2800" dirty="0" smtClean="0">
                <a:solidFill>
                  <a:srgbClr val="00B050"/>
                </a:solidFill>
              </a:rPr>
              <a:t>spustil</a:t>
            </a:r>
          </a:p>
          <a:p>
            <a:pPr marL="0" indent="0">
              <a:buNone/>
            </a:pPr>
            <a:r>
              <a:rPr lang="cs-CZ" sz="2800" dirty="0" smtClean="0"/>
              <a:t>                                                                               </a:t>
            </a:r>
            <a:r>
              <a:rPr lang="cs-CZ" sz="2000" dirty="0" err="1" smtClean="0"/>
              <a:t>Pt</a:t>
            </a:r>
            <a:r>
              <a:rPr lang="cs-CZ" sz="2000" dirty="0" smtClean="0"/>
              <a:t> (4.pád)</a:t>
            </a:r>
            <a:endParaRPr lang="cs-CZ" sz="2000" dirty="0"/>
          </a:p>
          <a:p>
            <a:pPr marL="0" indent="0">
              <a:buNone/>
            </a:pPr>
            <a:r>
              <a:rPr lang="cs-CZ" sz="2800" dirty="0" smtClean="0"/>
              <a:t>						</a:t>
            </a:r>
            <a:r>
              <a:rPr lang="cs-CZ" sz="2800" dirty="0" smtClean="0">
                <a:solidFill>
                  <a:srgbClr val="C00000"/>
                </a:solidFill>
              </a:rPr>
              <a:t>počítač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524618" y="5805264"/>
            <a:ext cx="36004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56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Procvičujeme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/>
          <a:lstStyle/>
          <a:p>
            <a:r>
              <a:rPr lang="cs-CZ" sz="2800" dirty="0" smtClean="0"/>
              <a:t>Ve větě hledáme předmět a vyjádříme graficky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Maminka upekla koláč.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     </a:t>
            </a:r>
            <a:r>
              <a:rPr lang="cs-CZ" sz="2000" dirty="0" smtClean="0"/>
              <a:t>Po	</a:t>
            </a:r>
            <a:r>
              <a:rPr lang="cs-CZ" sz="2000" dirty="0"/>
              <a:t> </a:t>
            </a:r>
            <a:r>
              <a:rPr lang="cs-CZ" sz="2000" dirty="0" smtClean="0"/>
              <a:t>          </a:t>
            </a:r>
            <a:r>
              <a:rPr lang="cs-CZ" sz="2000" dirty="0" err="1" smtClean="0"/>
              <a:t>Př</a:t>
            </a:r>
            <a:endParaRPr lang="cs-CZ" sz="2000" dirty="0" smtClean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Maminka = upekla</a:t>
            </a:r>
          </a:p>
          <a:p>
            <a:pPr marL="0" indent="0">
              <a:buNone/>
            </a:pPr>
            <a:r>
              <a:rPr lang="cs-CZ" sz="2400" dirty="0" smtClean="0"/>
              <a:t>			</a:t>
            </a:r>
            <a:r>
              <a:rPr lang="cs-CZ" sz="2400" dirty="0"/>
              <a:t>	</a:t>
            </a:r>
            <a:r>
              <a:rPr lang="cs-CZ" sz="2400" dirty="0" smtClean="0"/>
              <a:t>      </a:t>
            </a:r>
            <a:r>
              <a:rPr lang="cs-CZ" sz="2000" dirty="0" err="1" smtClean="0"/>
              <a:t>Pt</a:t>
            </a:r>
            <a:r>
              <a:rPr lang="cs-CZ" sz="2000" dirty="0" smtClean="0"/>
              <a:t> (4.pád)</a:t>
            </a:r>
            <a:endParaRPr lang="cs-CZ" sz="2000" dirty="0"/>
          </a:p>
          <a:p>
            <a:pPr marL="0" indent="0">
              <a:buNone/>
            </a:pPr>
            <a:r>
              <a:rPr lang="cs-CZ" sz="2400" dirty="0" smtClean="0"/>
              <a:t>				  koláč</a:t>
            </a:r>
          </a:p>
          <a:p>
            <a:pPr marL="0" indent="0">
              <a:buNone/>
            </a:pPr>
            <a:r>
              <a:rPr lang="cs-CZ" sz="2400" i="1" dirty="0" smtClean="0">
                <a:solidFill>
                  <a:schemeClr val="accent6">
                    <a:lumMod val="50000"/>
                  </a:schemeClr>
                </a:solidFill>
              </a:rPr>
              <a:t>Podej mi svetr.</a:t>
            </a:r>
          </a:p>
          <a:p>
            <a:pPr marL="0" indent="0">
              <a:buNone/>
            </a:pPr>
            <a:r>
              <a:rPr lang="cs-CZ" sz="2000" dirty="0" smtClean="0"/>
              <a:t>                                 Po     </a:t>
            </a:r>
            <a:r>
              <a:rPr lang="cs-CZ" sz="2000" dirty="0" err="1" smtClean="0"/>
              <a:t>Př</a:t>
            </a:r>
            <a:endParaRPr lang="cs-CZ" sz="2000" dirty="0"/>
          </a:p>
          <a:p>
            <a:pPr marL="0" indent="0">
              <a:buNone/>
            </a:pPr>
            <a:r>
              <a:rPr lang="cs-CZ" sz="2400" dirty="0" smtClean="0"/>
              <a:t>		ty = podej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 </a:t>
            </a:r>
            <a:r>
              <a:rPr lang="cs-CZ" sz="2000" dirty="0" err="1" smtClean="0"/>
              <a:t>Pt</a:t>
            </a:r>
            <a:r>
              <a:rPr lang="cs-CZ" sz="2000" dirty="0" smtClean="0"/>
              <a:t> (3.pád)        </a:t>
            </a:r>
            <a:r>
              <a:rPr lang="cs-CZ" sz="2000" dirty="0" err="1" smtClean="0"/>
              <a:t>Pt</a:t>
            </a:r>
            <a:r>
              <a:rPr lang="cs-CZ" sz="2000" dirty="0" smtClean="0"/>
              <a:t> (4.pád)</a:t>
            </a:r>
            <a:endParaRPr lang="cs-CZ" sz="2000" dirty="0"/>
          </a:p>
          <a:p>
            <a:pPr marL="0" indent="0">
              <a:buNone/>
            </a:pPr>
            <a:r>
              <a:rPr lang="cs-CZ" sz="2400" dirty="0" smtClean="0"/>
              <a:t>	</a:t>
            </a:r>
            <a:r>
              <a:rPr lang="cs-CZ" sz="2400" dirty="0"/>
              <a:t> </a:t>
            </a:r>
            <a:r>
              <a:rPr lang="cs-CZ" sz="2400" dirty="0" smtClean="0"/>
              <a:t>        mi	              svetr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3995936" y="2780928"/>
            <a:ext cx="216024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2195736" y="4804647"/>
            <a:ext cx="432048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311860" y="4797152"/>
            <a:ext cx="900100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12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767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Procvičujeme ústně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07504" y="836712"/>
            <a:ext cx="8856984" cy="783778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200" b="0" dirty="0">
                <a:solidFill>
                  <a:prstClr val="black"/>
                </a:solidFill>
              </a:rPr>
              <a:t>Zkus vždy nejdřív sám/sama, pak zkontroluj podle prezentace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200" b="0" dirty="0">
                <a:solidFill>
                  <a:prstClr val="black"/>
                </a:solidFill>
              </a:rPr>
              <a:t>Podstatné jméno zapoj do věty jednou jako </a:t>
            </a:r>
            <a:r>
              <a:rPr lang="cs-CZ" sz="2200" dirty="0">
                <a:solidFill>
                  <a:srgbClr val="0070C0"/>
                </a:solidFill>
              </a:rPr>
              <a:t>podmět</a:t>
            </a:r>
            <a:r>
              <a:rPr lang="cs-CZ" sz="2200" b="0" dirty="0">
                <a:solidFill>
                  <a:prstClr val="black"/>
                </a:solidFill>
              </a:rPr>
              <a:t>, pak jako </a:t>
            </a:r>
            <a:r>
              <a:rPr lang="cs-CZ" sz="2200" dirty="0">
                <a:solidFill>
                  <a:srgbClr val="C00000"/>
                </a:solidFill>
              </a:rPr>
              <a:t>předmět</a:t>
            </a:r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5496" y="1196752"/>
            <a:ext cx="446189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>
                <a:solidFill>
                  <a:srgbClr val="C00000"/>
                </a:solidFill>
              </a:rPr>
              <a:t>CESTA</a:t>
            </a:r>
            <a:r>
              <a:rPr lang="cs-CZ" sz="2200" dirty="0" smtClean="0"/>
              <a:t> (můžeš měnit tvar slova)</a:t>
            </a:r>
          </a:p>
          <a:p>
            <a:pPr marL="0" indent="0">
              <a:buNone/>
            </a:pPr>
            <a:r>
              <a:rPr lang="cs-CZ" sz="2200" dirty="0" smtClean="0"/>
              <a:t>Čekala nás dlouhá </a:t>
            </a:r>
            <a:r>
              <a:rPr lang="cs-CZ" sz="2200" dirty="0" smtClean="0">
                <a:solidFill>
                  <a:srgbClr val="0070C0"/>
                </a:solidFill>
              </a:rPr>
              <a:t>cesta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C00000"/>
                </a:solidFill>
              </a:rPr>
              <a:t>ŽÍŽALA</a:t>
            </a:r>
          </a:p>
          <a:p>
            <a:pPr marL="0" indent="0">
              <a:buNone/>
            </a:pPr>
            <a:r>
              <a:rPr lang="cs-CZ" sz="2200" dirty="0" smtClean="0"/>
              <a:t>Z hlíny vylezla </a:t>
            </a:r>
            <a:r>
              <a:rPr lang="cs-CZ" sz="2200" dirty="0" smtClean="0">
                <a:solidFill>
                  <a:srgbClr val="0070C0"/>
                </a:solidFill>
              </a:rPr>
              <a:t>žížala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C00000"/>
                </a:solidFill>
              </a:rPr>
              <a:t>TMA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Tma </a:t>
            </a:r>
            <a:r>
              <a:rPr lang="cs-CZ" sz="2200" dirty="0" smtClean="0"/>
              <a:t>nás obklopila.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C00000"/>
                </a:solidFill>
              </a:rPr>
              <a:t>LAMPA</a:t>
            </a:r>
          </a:p>
          <a:p>
            <a:pPr marL="0" indent="0">
              <a:buNone/>
            </a:pPr>
            <a:r>
              <a:rPr lang="cs-CZ" sz="2200" dirty="0" smtClean="0"/>
              <a:t>Na stole stála nová </a:t>
            </a:r>
            <a:r>
              <a:rPr lang="cs-CZ" sz="2200" dirty="0" smtClean="0">
                <a:solidFill>
                  <a:srgbClr val="0070C0"/>
                </a:solidFill>
              </a:rPr>
              <a:t>lampa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C00000"/>
                </a:solidFill>
              </a:rPr>
              <a:t>OSLAVA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Oslava </a:t>
            </a:r>
            <a:r>
              <a:rPr lang="cs-CZ" sz="2200" dirty="0" smtClean="0"/>
              <a:t>narozenin se povedla.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C00000"/>
                </a:solidFill>
              </a:rPr>
              <a:t>TŘÍSKA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rgbClr val="0070C0"/>
                </a:solidFill>
              </a:rPr>
              <a:t>Tříska </a:t>
            </a:r>
            <a:r>
              <a:rPr lang="cs-CZ" sz="2200" dirty="0" smtClean="0"/>
              <a:t>v noze se mu zanítila.</a:t>
            </a:r>
            <a:endParaRPr lang="cs-CZ" sz="2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8" y="1124744"/>
            <a:ext cx="4391471" cy="5472608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Chystal jsem se </a:t>
            </a:r>
            <a:r>
              <a:rPr lang="cs-CZ" sz="2200" dirty="0" smtClean="0">
                <a:solidFill>
                  <a:srgbClr val="C00000"/>
                </a:solidFill>
              </a:rPr>
              <a:t>na cestu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Dávej pozor </a:t>
            </a:r>
            <a:r>
              <a:rPr lang="cs-CZ" sz="2200" dirty="0" smtClean="0">
                <a:solidFill>
                  <a:srgbClr val="C00000"/>
                </a:solidFill>
              </a:rPr>
              <a:t>na žížalu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Bál se </a:t>
            </a:r>
            <a:r>
              <a:rPr lang="cs-CZ" sz="2200" dirty="0" smtClean="0">
                <a:solidFill>
                  <a:srgbClr val="C00000"/>
                </a:solidFill>
              </a:rPr>
              <a:t>tmy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Rozbil novou </a:t>
            </a:r>
            <a:r>
              <a:rPr lang="cs-CZ" sz="2200" dirty="0" smtClean="0">
                <a:solidFill>
                  <a:srgbClr val="C00000"/>
                </a:solidFill>
              </a:rPr>
              <a:t>lampu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Těšil se </a:t>
            </a:r>
            <a:r>
              <a:rPr lang="cs-CZ" sz="2200" dirty="0" smtClean="0">
                <a:solidFill>
                  <a:srgbClr val="C00000"/>
                </a:solidFill>
              </a:rPr>
              <a:t>na oslavu </a:t>
            </a:r>
            <a:r>
              <a:rPr lang="cs-CZ" sz="2200" dirty="0" smtClean="0"/>
              <a:t>narozenin.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Vyndal si </a:t>
            </a:r>
            <a:r>
              <a:rPr lang="cs-CZ" sz="2200" dirty="0" smtClean="0">
                <a:solidFill>
                  <a:srgbClr val="C00000"/>
                </a:solidFill>
              </a:rPr>
              <a:t>třísku</a:t>
            </a:r>
            <a:r>
              <a:rPr lang="cs-CZ" sz="2200" dirty="0" smtClean="0"/>
              <a:t> z nohy.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13295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rgbClr val="7030A0"/>
                </a:solidFill>
              </a:rPr>
              <a:t>Procvičujeme písemně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904656"/>
          </a:xfrm>
        </p:spPr>
        <p:txBody>
          <a:bodyPr/>
          <a:lstStyle/>
          <a:p>
            <a:r>
              <a:rPr lang="cs-CZ" sz="2800" dirty="0" smtClean="0"/>
              <a:t>Pracovní sešit str. 55/2 – zapoj daná slova do věty jako předmět a urči jejich pád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Př. DĚDEČKA</a:t>
            </a:r>
          </a:p>
          <a:p>
            <a:pPr marL="0" indent="0">
              <a:buNone/>
            </a:pPr>
            <a:r>
              <a:rPr lang="cs-CZ" dirty="0" smtClean="0"/>
              <a:t>Šli jsme navštívit dědečka. (4.pád)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Hotové cvičení vyfoť a pošli na ,,skolavpyzamu.cz“ nebo na e-mail: </a:t>
            </a:r>
            <a:r>
              <a:rPr lang="cs-CZ" b="1" dirty="0" smtClean="0">
                <a:hlinkClick r:id="rId2"/>
              </a:rPr>
              <a:t>dlouha@zsmecholupy.cz</a:t>
            </a:r>
            <a:r>
              <a:rPr lang="cs-CZ" b="1" dirty="0" smtClean="0"/>
              <a:t>   do 10.4.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2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208" y="18864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Procvičujeme ústně</a:t>
            </a:r>
            <a:br>
              <a:rPr lang="cs-CZ" sz="3200" dirty="0" smtClean="0">
                <a:solidFill>
                  <a:srgbClr val="7030A0"/>
                </a:solidFill>
              </a:rPr>
            </a:br>
            <a:r>
              <a:rPr lang="cs-CZ" sz="3200" b="0" dirty="0" smtClean="0"/>
              <a:t>Ve větě najdi </a:t>
            </a:r>
            <a:r>
              <a:rPr lang="cs-CZ" sz="3200" b="0" dirty="0" smtClean="0">
                <a:solidFill>
                  <a:srgbClr val="C00000"/>
                </a:solidFill>
              </a:rPr>
              <a:t>podmět</a:t>
            </a:r>
            <a:r>
              <a:rPr lang="cs-CZ" sz="3200" b="0" dirty="0" smtClean="0"/>
              <a:t> a urči pád.</a:t>
            </a:r>
            <a:br>
              <a:rPr lang="cs-CZ" sz="3200" b="0" dirty="0" smtClean="0"/>
            </a:b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5496" y="980728"/>
            <a:ext cx="4460304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dirty="0" smtClean="0"/>
              <a:t>                       2.p       7.p </a:t>
            </a:r>
          </a:p>
          <a:p>
            <a:pPr marL="0" indent="0" algn="just">
              <a:buNone/>
            </a:pPr>
            <a:r>
              <a:rPr lang="cs-CZ" sz="2200" dirty="0" smtClean="0"/>
              <a:t>Dotkl se mě rukou. </a:t>
            </a:r>
          </a:p>
          <a:p>
            <a:pPr marL="0" indent="0" algn="just">
              <a:buNone/>
            </a:pPr>
            <a:r>
              <a:rPr lang="cs-CZ" sz="2200" dirty="0" smtClean="0"/>
              <a:t>                                                       </a:t>
            </a:r>
            <a:r>
              <a:rPr lang="cs-CZ" sz="1800" dirty="0" smtClean="0"/>
              <a:t>4.p</a:t>
            </a:r>
            <a:endParaRPr lang="cs-CZ" sz="1800" dirty="0"/>
          </a:p>
          <a:p>
            <a:pPr marL="0" indent="0" algn="just">
              <a:buNone/>
            </a:pPr>
            <a:r>
              <a:rPr lang="cs-CZ" sz="1900" dirty="0" smtClean="0"/>
              <a:t>Jitka úplně zapomněla na svého kamaráda. </a:t>
            </a:r>
          </a:p>
          <a:p>
            <a:pPr marL="0" indent="0" algn="just">
              <a:buNone/>
            </a:pPr>
            <a:r>
              <a:rPr lang="cs-CZ" sz="2200" dirty="0" smtClean="0"/>
              <a:t>           </a:t>
            </a:r>
            <a:r>
              <a:rPr lang="cs-CZ" sz="1800" dirty="0" smtClean="0"/>
              <a:t>3.p         4.p</a:t>
            </a:r>
            <a:endParaRPr lang="cs-CZ" sz="1800" dirty="0"/>
          </a:p>
          <a:p>
            <a:pPr marL="0" indent="0" algn="just">
              <a:buNone/>
            </a:pPr>
            <a:r>
              <a:rPr lang="cs-CZ" sz="2200" dirty="0" smtClean="0"/>
              <a:t>Podej mi ven židli. </a:t>
            </a:r>
            <a:endParaRPr lang="cs-CZ" sz="2200" dirty="0"/>
          </a:p>
          <a:p>
            <a:pPr marL="0" indent="0" algn="just">
              <a:buNone/>
            </a:pPr>
            <a:r>
              <a:rPr lang="cs-CZ" sz="2200" dirty="0" smtClean="0"/>
              <a:t>                                   </a:t>
            </a:r>
            <a:r>
              <a:rPr lang="cs-CZ" sz="1800" dirty="0" smtClean="0"/>
              <a:t>2.p</a:t>
            </a:r>
          </a:p>
          <a:p>
            <a:pPr marL="0" indent="0" algn="just">
              <a:buNone/>
            </a:pPr>
            <a:r>
              <a:rPr lang="cs-CZ" sz="2200" dirty="0" smtClean="0"/>
              <a:t>Zúčastnili jsme se finále ve volejbale. </a:t>
            </a:r>
          </a:p>
          <a:p>
            <a:pPr marL="0" indent="0" algn="just">
              <a:buNone/>
            </a:pPr>
            <a:r>
              <a:rPr lang="cs-CZ" sz="2200" dirty="0" smtClean="0"/>
              <a:t>              </a:t>
            </a:r>
            <a:r>
              <a:rPr lang="cs-CZ" sz="1800" dirty="0" smtClean="0"/>
              <a:t>7.p                                             6.p</a:t>
            </a:r>
            <a:endParaRPr lang="cs-CZ" sz="1800" dirty="0"/>
          </a:p>
          <a:p>
            <a:pPr marL="0" indent="0" algn="just">
              <a:buNone/>
            </a:pPr>
            <a:r>
              <a:rPr lang="cs-CZ" sz="1800" dirty="0" smtClean="0"/>
              <a:t>Trenér se všemi mluvil o potřebném výsledku. </a:t>
            </a:r>
          </a:p>
          <a:p>
            <a:pPr marL="0" indent="0" algn="just">
              <a:buNone/>
            </a:pPr>
            <a:r>
              <a:rPr lang="cs-CZ" sz="2200" dirty="0" smtClean="0"/>
              <a:t>            </a:t>
            </a:r>
            <a:r>
              <a:rPr lang="cs-CZ" sz="1800" dirty="0" smtClean="0"/>
              <a:t>6.p     4.p</a:t>
            </a:r>
            <a:endParaRPr lang="cs-CZ" sz="1800" dirty="0"/>
          </a:p>
          <a:p>
            <a:pPr marL="0" indent="0" algn="just">
              <a:buNone/>
            </a:pPr>
            <a:r>
              <a:rPr lang="cs-CZ" sz="2200" dirty="0" smtClean="0"/>
              <a:t>Vím o tom všechno. </a:t>
            </a:r>
          </a:p>
          <a:p>
            <a:pPr marL="0" indent="0" algn="just">
              <a:buNone/>
            </a:pPr>
            <a:r>
              <a:rPr lang="cs-CZ" sz="2200" dirty="0" smtClean="0"/>
              <a:t>                           </a:t>
            </a:r>
            <a:r>
              <a:rPr lang="cs-CZ" sz="1800" dirty="0" smtClean="0"/>
              <a:t>6.p</a:t>
            </a:r>
            <a:endParaRPr lang="cs-CZ" sz="1800" dirty="0"/>
          </a:p>
          <a:p>
            <a:pPr marL="0" indent="0" algn="just">
              <a:buNone/>
            </a:pPr>
            <a:r>
              <a:rPr lang="cs-CZ" sz="2200" dirty="0" smtClean="0"/>
              <a:t>Rodiče ještě o pětce nevěděli.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388296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>
                <a:solidFill>
                  <a:prstClr val="black"/>
                </a:solidFill>
              </a:rPr>
              <a:t>                            </a:t>
            </a:r>
            <a:r>
              <a:rPr lang="cs-CZ" sz="1800" dirty="0" smtClean="0">
                <a:solidFill>
                  <a:prstClr val="black"/>
                </a:solidFill>
              </a:rPr>
              <a:t>4.p       3.p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prstClr val="black"/>
                </a:solidFill>
              </a:rPr>
              <a:t>Napsal </a:t>
            </a:r>
            <a:r>
              <a:rPr lang="cs-CZ" sz="2200" dirty="0">
                <a:solidFill>
                  <a:prstClr val="black"/>
                </a:solidFill>
              </a:rPr>
              <a:t>dlouhý dopis bratrovi</a:t>
            </a:r>
            <a:r>
              <a:rPr lang="cs-CZ" sz="2200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200" b="0" dirty="0" smtClean="0">
                <a:solidFill>
                  <a:prstClr val="black"/>
                </a:solidFill>
              </a:rPr>
              <a:t>                                                  </a:t>
            </a:r>
            <a:r>
              <a:rPr lang="cs-CZ" sz="1800" b="0" dirty="0" smtClean="0">
                <a:solidFill>
                  <a:prstClr val="black"/>
                </a:solidFill>
              </a:rPr>
              <a:t>4.p</a:t>
            </a:r>
            <a:endParaRPr lang="cs-CZ" sz="1800" b="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cs-CZ" sz="2200" dirty="0">
                <a:solidFill>
                  <a:prstClr val="black"/>
                </a:solidFill>
              </a:rPr>
              <a:t>Poznali jsme jeho nedobré úmysly. </a:t>
            </a:r>
            <a:endParaRPr lang="cs-CZ" sz="22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cs-CZ" sz="2200" dirty="0" smtClean="0">
                <a:solidFill>
                  <a:prstClr val="black"/>
                </a:solidFill>
              </a:rPr>
              <a:t>                                  </a:t>
            </a:r>
            <a:r>
              <a:rPr lang="cs-CZ" sz="1800" dirty="0" smtClean="0">
                <a:solidFill>
                  <a:prstClr val="black"/>
                </a:solidFill>
              </a:rPr>
              <a:t>4.p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cs-CZ" sz="2200" dirty="0">
                <a:solidFill>
                  <a:prstClr val="black"/>
                </a:solidFill>
              </a:rPr>
              <a:t>Četl jsem dobrou knihu</a:t>
            </a:r>
            <a:r>
              <a:rPr lang="cs-CZ" sz="2200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200" b="0" dirty="0" smtClean="0">
                <a:solidFill>
                  <a:prstClr val="black"/>
                </a:solidFill>
              </a:rPr>
              <a:t>                                   </a:t>
            </a:r>
            <a:r>
              <a:rPr lang="cs-CZ" sz="1800" b="0" dirty="0" smtClean="0">
                <a:solidFill>
                  <a:prstClr val="black"/>
                </a:solidFill>
              </a:rPr>
              <a:t>3.p</a:t>
            </a:r>
            <a:endParaRPr lang="cs-CZ" sz="1800" b="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2200" dirty="0">
                <a:solidFill>
                  <a:prstClr val="black"/>
                </a:solidFill>
              </a:rPr>
              <a:t>Vítek byl podobný matce</a:t>
            </a:r>
            <a:r>
              <a:rPr lang="cs-CZ" sz="2200" dirty="0" smtClean="0">
                <a:solidFill>
                  <a:prstClr val="black"/>
                </a:solidFill>
              </a:rPr>
              <a:t>.</a:t>
            </a:r>
            <a:endParaRPr lang="cs-CZ" sz="2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2200" b="0" dirty="0" smtClean="0">
                <a:solidFill>
                  <a:prstClr val="black"/>
                </a:solidFill>
              </a:rPr>
              <a:t>                                                  </a:t>
            </a:r>
            <a:r>
              <a:rPr lang="cs-CZ" sz="1800" b="0" dirty="0" smtClean="0">
                <a:solidFill>
                  <a:prstClr val="black"/>
                </a:solidFill>
              </a:rPr>
              <a:t>4.p</a:t>
            </a:r>
          </a:p>
          <a:p>
            <a:pPr mar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Potřebovali jsme </a:t>
            </a:r>
            <a:r>
              <a:rPr lang="cs-CZ" sz="1800" dirty="0" smtClean="0">
                <a:solidFill>
                  <a:prstClr val="black"/>
                </a:solidFill>
              </a:rPr>
              <a:t>koupit </a:t>
            </a:r>
            <a:r>
              <a:rPr lang="cs-CZ" sz="1800" dirty="0">
                <a:solidFill>
                  <a:prstClr val="black"/>
                </a:solidFill>
              </a:rPr>
              <a:t>základní potraviny</a:t>
            </a:r>
            <a:r>
              <a:rPr lang="cs-CZ" sz="1800" dirty="0" smtClean="0">
                <a:solidFill>
                  <a:prstClr val="black"/>
                </a:solidFill>
              </a:rPr>
              <a:t>.</a:t>
            </a:r>
            <a:endParaRPr lang="cs-CZ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2200" b="0" dirty="0" smtClean="0">
                <a:solidFill>
                  <a:prstClr val="black"/>
                </a:solidFill>
              </a:rPr>
              <a:t>                                                 </a:t>
            </a:r>
            <a:r>
              <a:rPr lang="cs-CZ" sz="1800" b="0" dirty="0" smtClean="0">
                <a:solidFill>
                  <a:prstClr val="black"/>
                </a:solidFill>
              </a:rPr>
              <a:t>4.p</a:t>
            </a:r>
          </a:p>
          <a:p>
            <a:pPr marL="0" indent="0">
              <a:buNone/>
            </a:pPr>
            <a:r>
              <a:rPr lang="cs-CZ" sz="2200" dirty="0">
                <a:solidFill>
                  <a:prstClr val="black"/>
                </a:solidFill>
              </a:rPr>
              <a:t>Přidali jsme našlehaný sníh a mouku</a:t>
            </a:r>
            <a:r>
              <a:rPr lang="cs-CZ" sz="2200" dirty="0" smtClean="0">
                <a:solidFill>
                  <a:prstClr val="black"/>
                </a:solidFill>
              </a:rPr>
              <a:t>.</a:t>
            </a:r>
            <a:endParaRPr lang="cs-CZ" sz="2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2200" b="0" dirty="0" smtClean="0">
                <a:solidFill>
                  <a:prstClr val="black"/>
                </a:solidFill>
              </a:rPr>
              <a:t>                   </a:t>
            </a:r>
            <a:r>
              <a:rPr lang="cs-CZ" sz="1800" b="0" smtClean="0">
                <a:solidFill>
                  <a:prstClr val="black"/>
                </a:solidFill>
              </a:rPr>
              <a:t>4.p                             </a:t>
            </a:r>
            <a:r>
              <a:rPr lang="cs-CZ" sz="1800" b="0" dirty="0" smtClean="0">
                <a:solidFill>
                  <a:prstClr val="black"/>
                </a:solidFill>
              </a:rPr>
              <a:t>2.p</a:t>
            </a:r>
          </a:p>
          <a:p>
            <a:pPr marL="0" lvl="0" indent="0" algn="just">
              <a:buNone/>
            </a:pPr>
            <a:r>
              <a:rPr lang="cs-CZ" sz="2200" dirty="0">
                <a:solidFill>
                  <a:prstClr val="black"/>
                </a:solidFill>
              </a:rPr>
              <a:t>Cítil jsem vůni vánočního cukroví. </a:t>
            </a:r>
          </a:p>
          <a:p>
            <a:pPr marL="0" indent="0">
              <a:buNone/>
            </a:pPr>
            <a:endParaRPr lang="cs-CZ" sz="2800" b="0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1091880" y="1628800"/>
            <a:ext cx="38377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547664" y="1629508"/>
            <a:ext cx="6480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6444208" y="1772816"/>
            <a:ext cx="50405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7092280" y="1772816"/>
            <a:ext cx="9361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3275856" y="2420888"/>
            <a:ext cx="100811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7812360" y="2564904"/>
            <a:ext cx="79208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827584" y="3212976"/>
            <a:ext cx="26429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1691680" y="3212976"/>
            <a:ext cx="4320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6732240" y="3356992"/>
            <a:ext cx="72008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2195736" y="4005064"/>
            <a:ext cx="57606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6876256" y="4149080"/>
            <a:ext cx="68407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827584" y="4725144"/>
            <a:ext cx="72008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3491880" y="4725144"/>
            <a:ext cx="79208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7812360" y="4941168"/>
            <a:ext cx="79208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683568" y="5589240"/>
            <a:ext cx="600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1403648" y="5589240"/>
            <a:ext cx="86409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7308304" y="5733256"/>
            <a:ext cx="144016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1547664" y="6381328"/>
            <a:ext cx="864096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5868144" y="6525344"/>
            <a:ext cx="43204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>
            <a:off x="7560332" y="6525344"/>
            <a:ext cx="97210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416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Procvičujeme písemně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980728"/>
            <a:ext cx="8280920" cy="5616624"/>
          </a:xfrm>
        </p:spPr>
        <p:txBody>
          <a:bodyPr/>
          <a:lstStyle/>
          <a:p>
            <a:r>
              <a:rPr lang="cs-CZ" dirty="0" smtClean="0"/>
              <a:t>Příloha 5 (nebo učebnice str. 83/4) – vypracuj do textu a pošli na ,,skolavpyzamu.cz“ nebo na e-mail: </a:t>
            </a:r>
            <a:r>
              <a:rPr lang="cs-CZ" dirty="0" smtClean="0">
                <a:hlinkClick r:id="rId2"/>
              </a:rPr>
              <a:t>dlouha@zsmecholupy.cz</a:t>
            </a:r>
            <a:r>
              <a:rPr lang="cs-CZ" dirty="0" smtClean="0"/>
              <a:t>   do 10.4.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8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383</Words>
  <Application>Microsoft Office PowerPoint</Application>
  <PresentationFormat>Předvádění na obrazovce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ROZVÍJEJÍCÍ VĚTNÉ ČLENY</vt:lpstr>
      <vt:lpstr>Zapiš do sešitu</vt:lpstr>
      <vt:lpstr>Procvičujeme</vt:lpstr>
      <vt:lpstr>Procvičujeme ústně</vt:lpstr>
      <vt:lpstr>Procvičujeme písemně</vt:lpstr>
      <vt:lpstr>Procvičujeme ústně Ve větě najdi podmět a urči pád. </vt:lpstr>
      <vt:lpstr>Procvičujeme písemně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ROZVÍJEJÍCÍ VĚTNÉ ČLENY</dc:title>
  <dc:creator>dlouh</dc:creator>
  <cp:lastModifiedBy>dlouh</cp:lastModifiedBy>
  <cp:revision>18</cp:revision>
  <dcterms:created xsi:type="dcterms:W3CDTF">2020-04-03T09:01:29Z</dcterms:created>
  <dcterms:modified xsi:type="dcterms:W3CDTF">2020-04-03T13:56:44Z</dcterms:modified>
</cp:coreProperties>
</file>