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9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892E-D2E7-4D74-A696-AD2459A2B8C1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9D112-4BAE-41F8-854C-E62BEE15B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668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892E-D2E7-4D74-A696-AD2459A2B8C1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9D112-4BAE-41F8-854C-E62BEE15B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9544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892E-D2E7-4D74-A696-AD2459A2B8C1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9D112-4BAE-41F8-854C-E62BEE15B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6496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892E-D2E7-4D74-A696-AD2459A2B8C1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9D112-4BAE-41F8-854C-E62BEE15B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1301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892E-D2E7-4D74-A696-AD2459A2B8C1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9D112-4BAE-41F8-854C-E62BEE15B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751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892E-D2E7-4D74-A696-AD2459A2B8C1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9D112-4BAE-41F8-854C-E62BEE15B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198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892E-D2E7-4D74-A696-AD2459A2B8C1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9D112-4BAE-41F8-854C-E62BEE15B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7612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892E-D2E7-4D74-A696-AD2459A2B8C1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9D112-4BAE-41F8-854C-E62BEE15B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5173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892E-D2E7-4D74-A696-AD2459A2B8C1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9D112-4BAE-41F8-854C-E62BEE15B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273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892E-D2E7-4D74-A696-AD2459A2B8C1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9D112-4BAE-41F8-854C-E62BEE15B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437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892E-D2E7-4D74-A696-AD2459A2B8C1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9D112-4BAE-41F8-854C-E62BEE15B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5242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5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A892E-D2E7-4D74-A696-AD2459A2B8C1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9D112-4BAE-41F8-854C-E62BEE15B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1271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acebook.com/1592412907697161/videos/661333757775593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mimecesky.cz/vetne_cleny_harry_potter-2-uroven/15" TargetMode="External"/><Relationship Id="rId2" Type="http://schemas.openxmlformats.org/officeDocument/2006/relationships/hyperlink" Target="https://www.skolasnadhledem.cz/game/358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umimecesky.cz/vetne_cleny_rychle_sipy-2-uroven/109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kolavpyzamu.cz/" TargetMode="External"/><Relationship Id="rId2" Type="http://schemas.openxmlformats.org/officeDocument/2006/relationships/hyperlink" Target="mailto:dlouha@zsmecholupy.c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Grafické znázornění věty jednoduché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927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Zhlédni video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>
                <a:hlinkClick r:id="rId2"/>
              </a:rPr>
              <a:t>https://www.facebook.com/1592412907697161/videos/661333757775593/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338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7030A0"/>
                </a:solidFill>
              </a:rPr>
              <a:t>Zapiš do sešitu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08720"/>
            <a:ext cx="9108504" cy="576064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Ve větě rozlišujeme 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rgbClr val="7030A0"/>
                </a:solidFill>
              </a:rPr>
              <a:t>základní větné členy </a:t>
            </a:r>
            <a:r>
              <a:rPr lang="cs-CZ" sz="2400" dirty="0" smtClean="0"/>
              <a:t>(podmět a přísudek)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7030A0"/>
                </a:solidFill>
              </a:rPr>
              <a:t>r</a:t>
            </a:r>
            <a:r>
              <a:rPr lang="cs-CZ" sz="2400" dirty="0" smtClean="0">
                <a:solidFill>
                  <a:srgbClr val="7030A0"/>
                </a:solidFill>
              </a:rPr>
              <a:t>ozvíjející větné členy </a:t>
            </a:r>
            <a:r>
              <a:rPr lang="cs-CZ" sz="2400" dirty="0" smtClean="0"/>
              <a:t>(předmět, přívlastek, příslovečné </a:t>
            </a:r>
            <a:r>
              <a:rPr lang="cs-CZ" sz="2400" dirty="0" smtClean="0"/>
              <a:t>určení, doplněk)</a:t>
            </a:r>
            <a:endParaRPr lang="cs-CZ" sz="2400" dirty="0" smtClean="0"/>
          </a:p>
          <a:p>
            <a:r>
              <a:rPr lang="cs-CZ" sz="2400" dirty="0" smtClean="0">
                <a:solidFill>
                  <a:srgbClr val="C00000"/>
                </a:solidFill>
              </a:rPr>
              <a:t>Základní schéma možností stavby věty jednoduché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                   podmět (Po)	=	přísudek (</a:t>
            </a:r>
            <a:r>
              <a:rPr lang="cs-CZ" sz="2400" dirty="0" err="1" smtClean="0"/>
              <a:t>Př</a:t>
            </a:r>
            <a:r>
              <a:rPr lang="cs-CZ" sz="2400" dirty="0" smtClean="0"/>
              <a:t>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000" dirty="0"/>
              <a:t>p</a:t>
            </a:r>
            <a:r>
              <a:rPr lang="cs-CZ" sz="2000" dirty="0" smtClean="0"/>
              <a:t>řívlastek	</a:t>
            </a:r>
            <a:r>
              <a:rPr lang="cs-CZ" sz="2000" dirty="0" smtClean="0"/>
              <a:t>přívlastek</a:t>
            </a:r>
            <a:r>
              <a:rPr lang="cs-CZ" sz="2000" dirty="0"/>
              <a:t> </a:t>
            </a:r>
            <a:r>
              <a:rPr lang="cs-CZ" sz="2000" dirty="0" smtClean="0"/>
              <a:t>        </a:t>
            </a:r>
            <a:r>
              <a:rPr lang="cs-CZ" sz="2000" dirty="0" smtClean="0"/>
              <a:t>doplněk (D)  předmět(</a:t>
            </a:r>
            <a:r>
              <a:rPr lang="cs-CZ" sz="2000" dirty="0" err="1" smtClean="0"/>
              <a:t>Pt</a:t>
            </a:r>
            <a:r>
              <a:rPr lang="cs-CZ" sz="2000" dirty="0" smtClean="0"/>
              <a:t>)</a:t>
            </a:r>
            <a:r>
              <a:rPr lang="cs-CZ" sz="2000" dirty="0"/>
              <a:t> </a:t>
            </a:r>
            <a:r>
              <a:rPr lang="cs-CZ" sz="2000" dirty="0" smtClean="0"/>
              <a:t>    příslovečné určení(</a:t>
            </a:r>
            <a:r>
              <a:rPr lang="cs-CZ" sz="2000" dirty="0" err="1" smtClean="0"/>
              <a:t>Pu</a:t>
            </a:r>
            <a:r>
              <a:rPr lang="cs-CZ" sz="2000" dirty="0" smtClean="0"/>
              <a:t>)</a:t>
            </a:r>
          </a:p>
          <a:p>
            <a:pPr marL="0" indent="0">
              <a:buNone/>
            </a:pPr>
            <a:r>
              <a:rPr lang="cs-CZ" sz="2000" dirty="0"/>
              <a:t>s</a:t>
            </a:r>
            <a:r>
              <a:rPr lang="cs-CZ" sz="2000" dirty="0" smtClean="0"/>
              <a:t>hodný	(</a:t>
            </a:r>
            <a:r>
              <a:rPr lang="cs-CZ" sz="2000" dirty="0" err="1" smtClean="0"/>
              <a:t>Pks</a:t>
            </a:r>
            <a:r>
              <a:rPr lang="cs-CZ" sz="2000" dirty="0" smtClean="0"/>
              <a:t>)	neshodný(</a:t>
            </a:r>
            <a:r>
              <a:rPr lang="cs-CZ" sz="2000" dirty="0" err="1" smtClean="0"/>
              <a:t>Pkn</a:t>
            </a:r>
            <a:r>
              <a:rPr lang="cs-CZ" sz="2000" dirty="0" smtClean="0"/>
              <a:t>)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dirty="0" smtClean="0"/>
              <a:t>			       </a:t>
            </a:r>
            <a:r>
              <a:rPr lang="cs-CZ" sz="2000" dirty="0" err="1" smtClean="0"/>
              <a:t>Pks</a:t>
            </a:r>
            <a:r>
              <a:rPr lang="cs-CZ" sz="2000" dirty="0" smtClean="0"/>
              <a:t>        </a:t>
            </a:r>
            <a:r>
              <a:rPr lang="cs-CZ" sz="2000" dirty="0" smtClean="0"/>
              <a:t>       </a:t>
            </a:r>
            <a:r>
              <a:rPr lang="cs-CZ" sz="2000" dirty="0" err="1" smtClean="0"/>
              <a:t>Pkn</a:t>
            </a:r>
            <a:endParaRPr lang="cs-CZ" sz="2000" dirty="0" smtClean="0"/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			</a:t>
            </a:r>
            <a:endParaRPr lang="cs-CZ" sz="2400" dirty="0"/>
          </a:p>
        </p:txBody>
      </p:sp>
      <p:cxnSp>
        <p:nvCxnSpPr>
          <p:cNvPr id="5" name="Přímá spojnice 4"/>
          <p:cNvCxnSpPr/>
          <p:nvPr/>
        </p:nvCxnSpPr>
        <p:spPr>
          <a:xfrm flipH="1">
            <a:off x="1259632" y="3501008"/>
            <a:ext cx="504056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/>
          <p:cNvCxnSpPr/>
          <p:nvPr/>
        </p:nvCxnSpPr>
        <p:spPr>
          <a:xfrm>
            <a:off x="2135088" y="3501008"/>
            <a:ext cx="348680" cy="5529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H="1">
            <a:off x="5076056" y="3525479"/>
            <a:ext cx="288032" cy="4795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5724128" y="3525479"/>
            <a:ext cx="576064" cy="4867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 flipH="1">
            <a:off x="4608004" y="4437112"/>
            <a:ext cx="252028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5220072" y="4437112"/>
            <a:ext cx="288032" cy="36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 flipH="1">
            <a:off x="4211960" y="3525479"/>
            <a:ext cx="512404" cy="4795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2483768" y="3532683"/>
            <a:ext cx="1296144" cy="4723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827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0181"/>
            <a:ext cx="8229600" cy="706090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7030A0"/>
                </a:solidFill>
              </a:rPr>
              <a:t>Procvičování – vyzkoušej si a zapiš do sešitu</a:t>
            </a:r>
            <a:endParaRPr lang="cs-CZ" sz="36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6048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 smtClean="0">
                <a:solidFill>
                  <a:srgbClr val="0070C0"/>
                </a:solidFill>
              </a:rPr>
              <a:t>Naše sousedka </a:t>
            </a:r>
            <a:r>
              <a:rPr lang="cs-CZ" sz="2800" dirty="0" smtClean="0">
                <a:solidFill>
                  <a:srgbClr val="0070C0"/>
                </a:solidFill>
              </a:rPr>
              <a:t>velmi pečlivě </a:t>
            </a:r>
            <a:r>
              <a:rPr lang="cs-CZ" sz="2800" dirty="0" smtClean="0">
                <a:solidFill>
                  <a:srgbClr val="0070C0"/>
                </a:solidFill>
              </a:rPr>
              <a:t>myla schody do domu.</a:t>
            </a:r>
          </a:p>
          <a:p>
            <a:pPr marL="0" indent="0">
              <a:buNone/>
            </a:pPr>
            <a:r>
              <a:rPr lang="cs-CZ" sz="2800" dirty="0"/>
              <a:t>	</a:t>
            </a:r>
            <a:r>
              <a:rPr lang="cs-CZ" sz="2800" dirty="0" smtClean="0"/>
              <a:t>	sousedka (Po) = myla (</a:t>
            </a:r>
            <a:r>
              <a:rPr lang="cs-CZ" sz="2800" dirty="0" err="1" smtClean="0"/>
              <a:t>Př</a:t>
            </a:r>
            <a:r>
              <a:rPr lang="cs-CZ" sz="2800" dirty="0" smtClean="0"/>
              <a:t>)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 smtClean="0"/>
              <a:t>		naše (</a:t>
            </a:r>
            <a:r>
              <a:rPr lang="cs-CZ" sz="2800" dirty="0" err="1" smtClean="0"/>
              <a:t>Pks</a:t>
            </a:r>
            <a:r>
              <a:rPr lang="cs-CZ" sz="2800" dirty="0" smtClean="0"/>
              <a:t>)	    pečlivě (</a:t>
            </a:r>
            <a:r>
              <a:rPr lang="cs-CZ" sz="2800" dirty="0" err="1" smtClean="0"/>
              <a:t>Puz</a:t>
            </a:r>
            <a:r>
              <a:rPr lang="cs-CZ" sz="2800" dirty="0" smtClean="0"/>
              <a:t>)</a:t>
            </a:r>
            <a:r>
              <a:rPr lang="cs-CZ" sz="2800" dirty="0"/>
              <a:t>	</a:t>
            </a:r>
            <a:r>
              <a:rPr lang="cs-CZ" sz="2800" dirty="0" smtClean="0"/>
              <a:t> schody (</a:t>
            </a:r>
            <a:r>
              <a:rPr lang="cs-CZ" sz="2800" dirty="0" err="1" smtClean="0"/>
              <a:t>Pt</a:t>
            </a:r>
            <a:r>
              <a:rPr lang="cs-CZ" sz="2800" dirty="0" smtClean="0"/>
              <a:t>)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 smtClean="0"/>
              <a:t>				</a:t>
            </a:r>
            <a:r>
              <a:rPr lang="cs-CZ" sz="2800" dirty="0" smtClean="0"/>
              <a:t>velmi (</a:t>
            </a:r>
            <a:r>
              <a:rPr lang="cs-CZ" sz="2800" dirty="0" err="1" smtClean="0"/>
              <a:t>Pumíry</a:t>
            </a:r>
            <a:r>
              <a:rPr lang="cs-CZ" sz="2800" dirty="0" smtClean="0"/>
              <a:t>)</a:t>
            </a:r>
            <a:r>
              <a:rPr lang="cs-CZ" sz="2800" dirty="0"/>
              <a:t> </a:t>
            </a:r>
            <a:r>
              <a:rPr lang="cs-CZ" sz="2800" dirty="0" smtClean="0"/>
              <a:t>   </a:t>
            </a:r>
            <a:r>
              <a:rPr lang="cs-CZ" sz="2800" dirty="0" smtClean="0"/>
              <a:t>  </a:t>
            </a:r>
            <a:r>
              <a:rPr lang="cs-CZ" sz="2800" dirty="0" smtClean="0"/>
              <a:t>do domu (</a:t>
            </a:r>
            <a:r>
              <a:rPr lang="cs-CZ" sz="2800" dirty="0" err="1" smtClean="0"/>
              <a:t>Pkn</a:t>
            </a:r>
            <a:r>
              <a:rPr lang="cs-CZ" sz="2800" dirty="0" smtClean="0"/>
              <a:t>)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rgbClr val="0070C0"/>
                </a:solidFill>
              </a:rPr>
              <a:t>Klára večer hrávala na hřišti s kamarády vybíjenou.</a:t>
            </a:r>
          </a:p>
          <a:p>
            <a:pPr marL="0" indent="0">
              <a:buNone/>
            </a:pPr>
            <a:r>
              <a:rPr lang="cs-CZ" sz="2800" dirty="0"/>
              <a:t>	</a:t>
            </a:r>
            <a:r>
              <a:rPr lang="cs-CZ" sz="2800" dirty="0" smtClean="0"/>
              <a:t>	Klára (Po) = hrávala (</a:t>
            </a:r>
            <a:r>
              <a:rPr lang="cs-CZ" sz="2800" dirty="0" err="1" smtClean="0"/>
              <a:t>Př</a:t>
            </a:r>
            <a:r>
              <a:rPr lang="cs-CZ" sz="2800" dirty="0" smtClean="0"/>
              <a:t>)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400" dirty="0" smtClean="0"/>
              <a:t>večer (Puč)    na hřišti (Pum)	  s kamarády (</a:t>
            </a:r>
            <a:r>
              <a:rPr lang="cs-CZ" sz="2400" dirty="0" err="1" smtClean="0"/>
              <a:t>Pt</a:t>
            </a:r>
            <a:r>
              <a:rPr lang="cs-CZ" sz="2400" dirty="0" smtClean="0"/>
              <a:t> 7.p.)   vybíjenou (</a:t>
            </a:r>
            <a:r>
              <a:rPr lang="cs-CZ" sz="2400" dirty="0" err="1" smtClean="0"/>
              <a:t>Pt</a:t>
            </a:r>
            <a:r>
              <a:rPr lang="cs-CZ" sz="2400" dirty="0" smtClean="0"/>
              <a:t> 4.p.)</a:t>
            </a:r>
            <a:endParaRPr lang="cs-CZ" sz="2400" dirty="0"/>
          </a:p>
        </p:txBody>
      </p:sp>
      <p:cxnSp>
        <p:nvCxnSpPr>
          <p:cNvPr id="5" name="Přímá spojnice 4"/>
          <p:cNvCxnSpPr/>
          <p:nvPr/>
        </p:nvCxnSpPr>
        <p:spPr>
          <a:xfrm flipH="1">
            <a:off x="2627784" y="1700808"/>
            <a:ext cx="72008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/>
          <p:cNvCxnSpPr/>
          <p:nvPr/>
        </p:nvCxnSpPr>
        <p:spPr>
          <a:xfrm flipH="1">
            <a:off x="4788024" y="1700808"/>
            <a:ext cx="72008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5220072" y="1700808"/>
            <a:ext cx="1872208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H="1">
            <a:off x="7093079" y="2780928"/>
            <a:ext cx="72008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 flipH="1">
            <a:off x="899592" y="4725144"/>
            <a:ext cx="2952328" cy="5760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 flipH="1">
            <a:off x="2668506" y="4725144"/>
            <a:ext cx="1327430" cy="6075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4355976" y="4725144"/>
            <a:ext cx="72008" cy="6075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4644008" y="4725144"/>
            <a:ext cx="2304256" cy="5400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 flipH="1">
            <a:off x="4716016" y="2636912"/>
            <a:ext cx="72008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0338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608" y="-171400"/>
            <a:ext cx="9001000" cy="859704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7030A0"/>
                </a:solidFill>
              </a:rPr>
              <a:t>Procvičování – vyzkoušej si </a:t>
            </a:r>
            <a:r>
              <a:rPr lang="cs-CZ" sz="3600" dirty="0" smtClean="0">
                <a:solidFill>
                  <a:srgbClr val="7030A0"/>
                </a:solidFill>
              </a:rPr>
              <a:t>ústně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476672"/>
            <a:ext cx="8928992" cy="633670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dirty="0" smtClean="0">
                <a:solidFill>
                  <a:srgbClr val="0070C0"/>
                </a:solidFill>
              </a:rPr>
              <a:t>Černý kůň zvolna cválal kolem hustého lesa.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		kůň (Po) = cválal (</a:t>
            </a:r>
            <a:r>
              <a:rPr lang="cs-CZ" sz="2400" dirty="0" err="1" smtClean="0"/>
              <a:t>Př</a:t>
            </a:r>
            <a:r>
              <a:rPr lang="cs-CZ" sz="2400" dirty="0" smtClean="0"/>
              <a:t>)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	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	      černý (</a:t>
            </a:r>
            <a:r>
              <a:rPr lang="cs-CZ" sz="2400" dirty="0" err="1" smtClean="0"/>
              <a:t>Pks</a:t>
            </a:r>
            <a:r>
              <a:rPr lang="cs-CZ" sz="2400" dirty="0" smtClean="0"/>
              <a:t>)	   zvolna (</a:t>
            </a:r>
            <a:r>
              <a:rPr lang="cs-CZ" sz="2400" dirty="0" err="1" smtClean="0"/>
              <a:t>Puz</a:t>
            </a:r>
            <a:r>
              <a:rPr lang="cs-CZ" sz="2400" dirty="0" smtClean="0"/>
              <a:t>)</a:t>
            </a:r>
            <a:r>
              <a:rPr lang="cs-CZ" sz="2400" dirty="0" smtClean="0"/>
              <a:t>	</a:t>
            </a:r>
            <a:r>
              <a:rPr lang="cs-CZ" sz="2400" dirty="0" smtClean="0"/>
              <a:t>    kolem </a:t>
            </a:r>
            <a:r>
              <a:rPr lang="cs-CZ" sz="2400" dirty="0" smtClean="0"/>
              <a:t>lesa (Pum)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							hustého (</a:t>
            </a:r>
            <a:r>
              <a:rPr lang="cs-CZ" sz="2400" dirty="0" err="1" smtClean="0"/>
              <a:t>Pks</a:t>
            </a:r>
            <a:r>
              <a:rPr lang="cs-CZ" sz="2400" dirty="0" smtClean="0"/>
              <a:t>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smtClean="0">
                <a:solidFill>
                  <a:srgbClr val="0070C0"/>
                </a:solidFill>
              </a:rPr>
              <a:t>Letní obloha se rychle zatáhla tmavými </a:t>
            </a:r>
            <a:r>
              <a:rPr lang="cs-CZ" sz="2400" dirty="0" smtClean="0">
                <a:solidFill>
                  <a:srgbClr val="0070C0"/>
                </a:solidFill>
              </a:rPr>
              <a:t>bouřkovými mraky</a:t>
            </a:r>
            <a:r>
              <a:rPr lang="cs-CZ" sz="2400" dirty="0" smtClean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	     	obloha (Po)= se zatáhla (</a:t>
            </a:r>
            <a:r>
              <a:rPr lang="cs-CZ" sz="2400" dirty="0" err="1" smtClean="0"/>
              <a:t>Př</a:t>
            </a:r>
            <a:r>
              <a:rPr lang="cs-CZ" sz="2400" dirty="0" smtClean="0"/>
              <a:t>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		letní (</a:t>
            </a:r>
            <a:r>
              <a:rPr lang="cs-CZ" sz="2400" dirty="0" err="1" smtClean="0"/>
              <a:t>Pks</a:t>
            </a:r>
            <a:r>
              <a:rPr lang="cs-CZ" sz="2400" dirty="0" smtClean="0"/>
              <a:t>)	     rychle (</a:t>
            </a:r>
            <a:r>
              <a:rPr lang="cs-CZ" sz="2400" dirty="0" err="1" smtClean="0"/>
              <a:t>Puz</a:t>
            </a:r>
            <a:r>
              <a:rPr lang="cs-CZ" sz="2400" dirty="0" smtClean="0"/>
              <a:t>)		mraky (</a:t>
            </a:r>
            <a:r>
              <a:rPr lang="cs-CZ" sz="2400" dirty="0" err="1" smtClean="0"/>
              <a:t>Pt</a:t>
            </a:r>
            <a:r>
              <a:rPr lang="cs-CZ" sz="2400" dirty="0" smtClean="0"/>
              <a:t> 7.pád)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							</a:t>
            </a:r>
            <a:r>
              <a:rPr lang="cs-CZ" sz="2400" dirty="0" smtClean="0"/>
              <a:t>bouřkovými (</a:t>
            </a:r>
            <a:r>
              <a:rPr lang="cs-CZ" sz="2400" dirty="0" err="1" smtClean="0"/>
              <a:t>Pks</a:t>
            </a:r>
            <a:r>
              <a:rPr lang="cs-CZ" sz="2400" dirty="0" smtClean="0"/>
              <a:t>)</a:t>
            </a: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		</a:t>
            </a:r>
            <a:r>
              <a:rPr lang="cs-CZ" sz="2400" dirty="0" smtClean="0"/>
              <a:t>					tmavými (</a:t>
            </a:r>
            <a:r>
              <a:rPr lang="cs-CZ" sz="2400" dirty="0" err="1" smtClean="0"/>
              <a:t>Pks</a:t>
            </a:r>
            <a:r>
              <a:rPr lang="cs-CZ" sz="2400" dirty="0" smtClean="0"/>
              <a:t>)</a:t>
            </a:r>
            <a:endParaRPr lang="cs-CZ" sz="2400" dirty="0"/>
          </a:p>
        </p:txBody>
      </p:sp>
      <p:cxnSp>
        <p:nvCxnSpPr>
          <p:cNvPr id="5" name="Přímá spojnice 4"/>
          <p:cNvCxnSpPr/>
          <p:nvPr/>
        </p:nvCxnSpPr>
        <p:spPr>
          <a:xfrm flipH="1">
            <a:off x="2987824" y="1268760"/>
            <a:ext cx="144016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H="1">
            <a:off x="4499992" y="1268760"/>
            <a:ext cx="144016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4788024" y="1268760"/>
            <a:ext cx="2088232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7020272" y="2060848"/>
            <a:ext cx="0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 flipH="1">
            <a:off x="2555776" y="4077072"/>
            <a:ext cx="576064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 flipH="1">
            <a:off x="4780003" y="4102024"/>
            <a:ext cx="144016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5580112" y="4102024"/>
            <a:ext cx="1296144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 flipH="1">
            <a:off x="7092280" y="4941168"/>
            <a:ext cx="144016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 flipH="1">
            <a:off x="7027567" y="5661248"/>
            <a:ext cx="72008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187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-243408"/>
            <a:ext cx="8856984" cy="1143000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7030A0"/>
                </a:solidFill>
              </a:rPr>
              <a:t>Procvičování – vyzkoušej si ústně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6048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 smtClean="0">
                <a:solidFill>
                  <a:srgbClr val="0070C0"/>
                </a:solidFill>
              </a:rPr>
              <a:t>Orel skalní má dlouhý ocas a silné spáry.</a:t>
            </a:r>
            <a:endParaRPr lang="cs-CZ" sz="28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2800" dirty="0" smtClean="0"/>
              <a:t>		</a:t>
            </a:r>
            <a:r>
              <a:rPr lang="cs-CZ" sz="2400" dirty="0" smtClean="0"/>
              <a:t>orel (Po)	= 	má (</a:t>
            </a:r>
            <a:r>
              <a:rPr lang="cs-CZ" sz="2400" dirty="0" err="1" smtClean="0"/>
              <a:t>Př</a:t>
            </a:r>
            <a:r>
              <a:rPr lang="cs-CZ" sz="2400" dirty="0" smtClean="0"/>
              <a:t>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	</a:t>
            </a:r>
            <a:r>
              <a:rPr lang="cs-CZ" sz="2400" dirty="0"/>
              <a:t>	</a:t>
            </a:r>
            <a:r>
              <a:rPr lang="cs-CZ" sz="2400" dirty="0" smtClean="0"/>
              <a:t>skalní (</a:t>
            </a:r>
            <a:r>
              <a:rPr lang="cs-CZ" sz="2400" dirty="0" err="1" smtClean="0"/>
              <a:t>Pks</a:t>
            </a:r>
            <a:r>
              <a:rPr lang="cs-CZ" sz="2400" dirty="0" smtClean="0"/>
              <a:t>)	       ocas (</a:t>
            </a:r>
            <a:r>
              <a:rPr lang="cs-CZ" sz="2400" dirty="0" err="1" smtClean="0"/>
              <a:t>Pt</a:t>
            </a:r>
            <a:r>
              <a:rPr lang="cs-CZ" sz="2400" dirty="0"/>
              <a:t> </a:t>
            </a:r>
            <a:r>
              <a:rPr lang="cs-CZ" sz="2400" dirty="0" smtClean="0"/>
              <a:t>4.p)   spáry (</a:t>
            </a:r>
            <a:r>
              <a:rPr lang="cs-CZ" sz="2400" dirty="0" err="1" smtClean="0"/>
              <a:t>Pt</a:t>
            </a:r>
            <a:r>
              <a:rPr lang="cs-CZ" sz="2400" dirty="0" smtClean="0"/>
              <a:t> 4.p)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				      dlouhý (</a:t>
            </a:r>
            <a:r>
              <a:rPr lang="cs-CZ" sz="2400" dirty="0" err="1" smtClean="0"/>
              <a:t>Pks</a:t>
            </a:r>
            <a:r>
              <a:rPr lang="cs-CZ" sz="2400" dirty="0" smtClean="0"/>
              <a:t>)	silné (</a:t>
            </a:r>
            <a:r>
              <a:rPr lang="cs-CZ" sz="2400" dirty="0" err="1" smtClean="0"/>
              <a:t>Pks</a:t>
            </a:r>
            <a:r>
              <a:rPr lang="cs-CZ" sz="2400" dirty="0" smtClean="0"/>
              <a:t>)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rgbClr val="0070C0"/>
                </a:solidFill>
              </a:rPr>
              <a:t>Naše třída šla v pondělí na výstavu zkamenělin do muzea.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	třída (Po)	=	šla (</a:t>
            </a:r>
            <a:r>
              <a:rPr lang="cs-CZ" sz="2400" dirty="0" err="1" smtClean="0"/>
              <a:t>Př</a:t>
            </a:r>
            <a:r>
              <a:rPr lang="cs-CZ" sz="2400" dirty="0" smtClean="0"/>
              <a:t>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000" dirty="0" smtClean="0"/>
              <a:t>	naše (</a:t>
            </a:r>
            <a:r>
              <a:rPr lang="cs-CZ" sz="2000" dirty="0" err="1" smtClean="0"/>
              <a:t>Pks</a:t>
            </a:r>
            <a:r>
              <a:rPr lang="cs-CZ" sz="2000" dirty="0" smtClean="0"/>
              <a:t>)	v pondělí (Puč)    na výstavu (Pum)       do muzea (Pum)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 smtClean="0"/>
              <a:t>					  </a:t>
            </a:r>
            <a:r>
              <a:rPr lang="cs-CZ" sz="2400" dirty="0" smtClean="0"/>
              <a:t>zkamenělin (</a:t>
            </a:r>
            <a:r>
              <a:rPr lang="cs-CZ" sz="2400" dirty="0" err="1" smtClean="0"/>
              <a:t>Pkn</a:t>
            </a:r>
            <a:r>
              <a:rPr lang="cs-CZ" sz="2400" dirty="0" smtClean="0"/>
              <a:t>)</a:t>
            </a:r>
            <a:endParaRPr lang="cs-CZ" sz="2400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2483768" y="1700808"/>
            <a:ext cx="0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/>
          <p:cNvCxnSpPr/>
          <p:nvPr/>
        </p:nvCxnSpPr>
        <p:spPr>
          <a:xfrm flipH="1">
            <a:off x="4788024" y="1645005"/>
            <a:ext cx="216024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5292080" y="1696507"/>
            <a:ext cx="1008112" cy="4525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4788024" y="2564904"/>
            <a:ext cx="0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6732240" y="2564904"/>
            <a:ext cx="288032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 flipH="1">
            <a:off x="1619672" y="4365104"/>
            <a:ext cx="576064" cy="36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 flipH="1">
            <a:off x="3563888" y="4293096"/>
            <a:ext cx="1224136" cy="5495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5004048" y="4365104"/>
            <a:ext cx="72008" cy="3827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5220072" y="4365104"/>
            <a:ext cx="1800200" cy="4040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>
            <a:off x="5322132" y="5229200"/>
            <a:ext cx="0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658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6950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Procvičuj on-line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5688632"/>
          </a:xfrm>
        </p:spPr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www.skolasnadhledem.cz/game/358</a:t>
            </a:r>
            <a:endParaRPr lang="cs-CZ" dirty="0" smtClean="0"/>
          </a:p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www.umimecesky.cz/vetne_cleny_harry_potter-2-uroven/15</a:t>
            </a:r>
            <a:endParaRPr lang="cs-CZ" dirty="0" smtClean="0"/>
          </a:p>
          <a:p>
            <a:r>
              <a:rPr lang="cs-CZ" dirty="0">
                <a:hlinkClick r:id="rId4"/>
              </a:rPr>
              <a:t>https://www.umimecesky.cz/vetne_cleny_rychle_sipy-2-uroven/109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003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Úkol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908720"/>
            <a:ext cx="8928992" cy="5760640"/>
          </a:xfrm>
        </p:spPr>
        <p:txBody>
          <a:bodyPr/>
          <a:lstStyle/>
          <a:p>
            <a:r>
              <a:rPr lang="cs-CZ" dirty="0" smtClean="0"/>
              <a:t>Příloha 9 – grafický rozbor</a:t>
            </a:r>
          </a:p>
          <a:p>
            <a:endParaRPr lang="cs-CZ" dirty="0" smtClean="0"/>
          </a:p>
          <a:p>
            <a:r>
              <a:rPr lang="cs-CZ" dirty="0" smtClean="0"/>
              <a:t>Hotový úkol pošli do 15. 5. 2020 na e-mail:</a:t>
            </a:r>
            <a:endParaRPr lang="cs-CZ" dirty="0"/>
          </a:p>
          <a:p>
            <a:pPr marL="0" indent="0">
              <a:buNone/>
            </a:pPr>
            <a:r>
              <a:rPr lang="cs-CZ" dirty="0" smtClean="0">
                <a:hlinkClick r:id="rId2"/>
              </a:rPr>
              <a:t>dlouha@zsmecholupy.cz</a:t>
            </a:r>
            <a:r>
              <a:rPr lang="cs-CZ" dirty="0" smtClean="0"/>
              <a:t> nebo na </a:t>
            </a:r>
            <a:r>
              <a:rPr lang="cs-CZ" dirty="0" smtClean="0">
                <a:hlinkClick r:id="rId3"/>
              </a:rPr>
              <a:t>www.skolavpyzamu.cz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132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125</Words>
  <Application>Microsoft Office PowerPoint</Application>
  <PresentationFormat>Předvádění na obrazovce (4:3)</PresentationFormat>
  <Paragraphs>66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Grafické znázornění věty jednoduché</vt:lpstr>
      <vt:lpstr>Zhlédni video</vt:lpstr>
      <vt:lpstr>Zapiš do sešitu</vt:lpstr>
      <vt:lpstr>Procvičování – vyzkoušej si a zapiš do sešitu</vt:lpstr>
      <vt:lpstr>Procvičování – vyzkoušej si ústně</vt:lpstr>
      <vt:lpstr>Procvičování – vyzkoušej si ústně</vt:lpstr>
      <vt:lpstr>Procvičuj on-line</vt:lpstr>
      <vt:lpstr>Úkol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Grafické znázornění věty jednoduché</dc:title>
  <dc:creator>dlouh</dc:creator>
  <cp:lastModifiedBy>dlouh</cp:lastModifiedBy>
  <cp:revision>16</cp:revision>
  <dcterms:created xsi:type="dcterms:W3CDTF">2020-04-23T15:06:52Z</dcterms:created>
  <dcterms:modified xsi:type="dcterms:W3CDTF">2020-05-13T07:10:32Z</dcterms:modified>
</cp:coreProperties>
</file>