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08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79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2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5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95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74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53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8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79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79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8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rgbClr val="DDEBCF"/>
            </a:gs>
            <a:gs pos="46000">
              <a:srgbClr val="9CB86E"/>
            </a:gs>
            <a:gs pos="78000">
              <a:srgbClr val="156B13">
                <a:alpha val="5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5141E-EFC8-4C8C-85F5-D5A926FE901A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B2C9A-A355-47FD-A25F-C4A703EDC9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8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727" TargetMode="External"/><Relationship Id="rId2" Type="http://schemas.openxmlformats.org/officeDocument/2006/relationships/hyperlink" Target="https://www.skolasnadhledem.cz/game/72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kolasnadhledem.cz/game/123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Souvětí x věta jednoduchá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71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1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Věta jednoduchá </a:t>
            </a:r>
            <a:r>
              <a:rPr lang="cs-CZ" dirty="0" smtClean="0"/>
              <a:t>– obsahuje jeden přísudek</a:t>
            </a:r>
          </a:p>
          <a:p>
            <a:pPr marL="0" indent="0">
              <a:buNone/>
            </a:pPr>
            <a:r>
              <a:rPr lang="cs-CZ" i="1" dirty="0">
                <a:solidFill>
                  <a:srgbClr val="0070C0"/>
                </a:solidFill>
              </a:rPr>
              <a:t>	</a:t>
            </a:r>
            <a:r>
              <a:rPr lang="cs-CZ" i="1" dirty="0" smtClean="0">
                <a:solidFill>
                  <a:srgbClr val="0070C0"/>
                </a:solidFill>
              </a:rPr>
              <a:t>Kniha </a:t>
            </a:r>
            <a:r>
              <a:rPr lang="cs-CZ" i="1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leží</a:t>
            </a:r>
            <a:r>
              <a:rPr lang="cs-CZ" i="1" dirty="0" smtClean="0">
                <a:solidFill>
                  <a:srgbClr val="0070C0"/>
                </a:solidFill>
              </a:rPr>
              <a:t> na stole.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Souvětí</a:t>
            </a:r>
            <a:r>
              <a:rPr lang="cs-CZ" dirty="0" smtClean="0"/>
              <a:t> – vzniká spojením dvou nebo více vět jednoduchých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 smtClean="0"/>
              <a:t>       - podle počtu sloves určíme počet vět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v souvětí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cs-CZ" sz="2800" dirty="0" smtClean="0"/>
              <a:t>1V		     2V	</a:t>
            </a: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	</a:t>
            </a:r>
            <a:r>
              <a:rPr lang="cs-CZ" dirty="0" smtClean="0">
                <a:solidFill>
                  <a:srgbClr val="0070C0"/>
                </a:solidFill>
              </a:rPr>
              <a:t>Na stole </a:t>
            </a:r>
            <a:r>
              <a:rPr lang="cs-CZ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leží</a:t>
            </a:r>
            <a:r>
              <a:rPr lang="cs-CZ" dirty="0" smtClean="0">
                <a:solidFill>
                  <a:srgbClr val="0070C0"/>
                </a:solidFill>
              </a:rPr>
              <a:t> kniha, kterou právě </a:t>
            </a:r>
            <a:r>
              <a:rPr lang="cs-CZ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čtu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/>
              <a:t>	    </a:t>
            </a:r>
            <a:r>
              <a:rPr lang="cs-CZ" sz="2800" dirty="0" smtClean="0"/>
              <a:t> 1V			2V			3V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Na stole </a:t>
            </a:r>
            <a:r>
              <a:rPr lang="cs-CZ" sz="2800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leží</a:t>
            </a:r>
            <a:r>
              <a:rPr lang="cs-CZ" sz="2800" dirty="0" smtClean="0">
                <a:solidFill>
                  <a:srgbClr val="0070C0"/>
                </a:solidFill>
              </a:rPr>
              <a:t> kniha, kterou právě </a:t>
            </a:r>
            <a:r>
              <a:rPr lang="cs-CZ" sz="2800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čtu</a:t>
            </a:r>
            <a:r>
              <a:rPr lang="cs-CZ" sz="2800" dirty="0" smtClean="0">
                <a:solidFill>
                  <a:srgbClr val="0070C0"/>
                </a:solidFill>
              </a:rPr>
              <a:t> a která </a:t>
            </a:r>
            <a:r>
              <a:rPr lang="cs-CZ" sz="2800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se</a:t>
            </a:r>
            <a:r>
              <a:rPr lang="cs-CZ" sz="2800" dirty="0" smtClean="0">
                <a:solidFill>
                  <a:srgbClr val="0070C0"/>
                </a:solidFill>
              </a:rPr>
              <a:t> mi moc </a:t>
            </a:r>
            <a:r>
              <a:rPr lang="cs-CZ" sz="2800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líbí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04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013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Procvičuj ústně – rozliš, jestli se jedná o větu jednoduchou nebo souvětí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1124744"/>
            <a:ext cx="648072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Žáci se potili u písemky, na kterou se neučili.</a:t>
            </a:r>
          </a:p>
          <a:p>
            <a:pPr marL="0" indent="0">
              <a:buNone/>
            </a:pPr>
            <a:r>
              <a:rPr lang="cs-CZ" sz="2400" dirty="0" smtClean="0"/>
              <a:t>Pro nedostatek sněhu nemohli lyžovat.</a:t>
            </a:r>
          </a:p>
          <a:p>
            <a:pPr marL="0" indent="0">
              <a:buNone/>
            </a:pPr>
            <a:r>
              <a:rPr lang="cs-CZ" sz="2400" dirty="0" smtClean="0"/>
              <a:t>Pohled na trpící zvířata mu vadil.</a:t>
            </a:r>
          </a:p>
          <a:p>
            <a:pPr marL="0" indent="0">
              <a:buNone/>
            </a:pPr>
            <a:r>
              <a:rPr lang="cs-CZ" sz="2400" dirty="0" smtClean="0"/>
              <a:t>Aby zhubla, pravidelně běhala.</a:t>
            </a:r>
          </a:p>
          <a:p>
            <a:pPr marL="0" indent="0">
              <a:buNone/>
            </a:pPr>
            <a:r>
              <a:rPr lang="cs-CZ" sz="2400" dirty="0" smtClean="0"/>
              <a:t>Směj se, abys byl dlouho zdráv.</a:t>
            </a:r>
          </a:p>
          <a:p>
            <a:pPr marL="0" indent="0">
              <a:buNone/>
            </a:pPr>
            <a:r>
              <a:rPr lang="cs-CZ" sz="2400" dirty="0" smtClean="0"/>
              <a:t>Když se budeš vztekat, ničeho nedosáhneš.</a:t>
            </a:r>
          </a:p>
          <a:p>
            <a:pPr marL="0" indent="0">
              <a:buNone/>
            </a:pPr>
            <a:r>
              <a:rPr lang="cs-CZ" sz="2400" dirty="0" smtClean="0"/>
              <a:t>Před vstupem do obchodu si nandej roušku.</a:t>
            </a:r>
          </a:p>
          <a:p>
            <a:pPr marL="0" indent="0">
              <a:buNone/>
            </a:pPr>
            <a:r>
              <a:rPr lang="cs-CZ" sz="2400" dirty="0" smtClean="0"/>
              <a:t>Ve škole dodržujte dvoumetrové rozestupy.</a:t>
            </a:r>
          </a:p>
          <a:p>
            <a:pPr marL="0" indent="0">
              <a:buNone/>
            </a:pPr>
            <a:r>
              <a:rPr lang="cs-CZ" sz="2400" dirty="0" smtClean="0"/>
              <a:t>Za příznivých podmínek otevřeme plavací bazén.</a:t>
            </a:r>
          </a:p>
          <a:p>
            <a:pPr marL="0" indent="0">
              <a:buNone/>
            </a:pPr>
            <a:r>
              <a:rPr lang="cs-CZ" sz="2400" dirty="0" smtClean="0"/>
              <a:t>Děti zlobily, proto jim rodiče zakázali tablet.</a:t>
            </a:r>
          </a:p>
          <a:p>
            <a:pPr marL="0" indent="0">
              <a:buNone/>
            </a:pPr>
            <a:r>
              <a:rPr lang="cs-CZ" sz="2400" dirty="0" smtClean="0"/>
              <a:t>Choď často na procházky, budeš zdravý.</a:t>
            </a:r>
          </a:p>
          <a:p>
            <a:pPr marL="0" indent="0">
              <a:buNone/>
            </a:pPr>
            <a:r>
              <a:rPr lang="cs-CZ" sz="2400" dirty="0" smtClean="0"/>
              <a:t>Někdo zašantročil ovladač od televize.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660232" y="1124744"/>
            <a:ext cx="2382416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ouvětí</a:t>
            </a:r>
          </a:p>
          <a:p>
            <a:pPr marL="0" indent="0">
              <a:buNone/>
            </a:pPr>
            <a:r>
              <a:rPr lang="cs-CZ" sz="2400" dirty="0" smtClean="0"/>
              <a:t>v. </a:t>
            </a:r>
            <a:r>
              <a:rPr lang="cs-CZ" sz="2400" dirty="0"/>
              <a:t>j</a:t>
            </a:r>
            <a:r>
              <a:rPr lang="cs-CZ" sz="2400" dirty="0" smtClean="0"/>
              <a:t>ednoduchá</a:t>
            </a:r>
          </a:p>
          <a:p>
            <a:pPr marL="0" indent="0">
              <a:buNone/>
            </a:pPr>
            <a:r>
              <a:rPr lang="cs-CZ" sz="2400" dirty="0" smtClean="0"/>
              <a:t>v. </a:t>
            </a:r>
            <a:r>
              <a:rPr lang="cs-CZ" sz="2400" smtClean="0"/>
              <a:t>jednoduchá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ouvětí</a:t>
            </a:r>
          </a:p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ouvětí</a:t>
            </a:r>
          </a:p>
          <a:p>
            <a:pPr marL="0" indent="0">
              <a:buNone/>
            </a:pPr>
            <a:r>
              <a:rPr lang="cs-CZ" sz="2400" dirty="0" smtClean="0"/>
              <a:t>souvětí</a:t>
            </a:r>
          </a:p>
          <a:p>
            <a:pPr marL="0" indent="0">
              <a:buNone/>
            </a:pPr>
            <a:r>
              <a:rPr lang="cs-CZ" sz="2400" dirty="0" smtClean="0"/>
              <a:t>v. jednoduchá</a:t>
            </a:r>
          </a:p>
          <a:p>
            <a:pPr marL="0" indent="0">
              <a:buNone/>
            </a:pPr>
            <a:r>
              <a:rPr lang="cs-CZ" sz="2400" dirty="0" smtClean="0"/>
              <a:t>v. jednoduchá</a:t>
            </a:r>
          </a:p>
          <a:p>
            <a:pPr marL="0" indent="0">
              <a:buNone/>
            </a:pPr>
            <a:r>
              <a:rPr lang="cs-CZ" sz="2400" dirty="0" smtClean="0"/>
              <a:t>v. jednoduchá</a:t>
            </a:r>
          </a:p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ouvětí</a:t>
            </a:r>
          </a:p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ouvětí</a:t>
            </a:r>
          </a:p>
          <a:p>
            <a:pPr marL="0" indent="0">
              <a:buNone/>
            </a:pPr>
            <a:r>
              <a:rPr lang="cs-CZ" sz="2400" dirty="0" smtClean="0"/>
              <a:t>v. jednoduchá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6" name="Volný tvar 5"/>
          <p:cNvSpPr/>
          <p:nvPr/>
        </p:nvSpPr>
        <p:spPr>
          <a:xfrm>
            <a:off x="737937" y="1507958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499992" y="1507958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2915816" y="1916832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3491880" y="2391392"/>
            <a:ext cx="779167" cy="45719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539552" y="2780928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3059832" y="2780928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107504" y="3212976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1467417" y="3241048"/>
            <a:ext cx="800327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3252846" y="3241049"/>
            <a:ext cx="749623" cy="83560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3974595" y="3700263"/>
            <a:ext cx="1389493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826168" y="3657600"/>
            <a:ext cx="2117558" cy="120316"/>
          </a:xfrm>
          <a:custGeom>
            <a:avLst/>
            <a:gdLst>
              <a:gd name="connsiteX0" fmla="*/ 0 w 2117558"/>
              <a:gd name="connsiteY0" fmla="*/ 96253 h 120316"/>
              <a:gd name="connsiteX1" fmla="*/ 40106 w 2117558"/>
              <a:gd name="connsiteY1" fmla="*/ 64168 h 120316"/>
              <a:gd name="connsiteX2" fmla="*/ 72190 w 2117558"/>
              <a:gd name="connsiteY2" fmla="*/ 24063 h 120316"/>
              <a:gd name="connsiteX3" fmla="*/ 104274 w 2117558"/>
              <a:gd name="connsiteY3" fmla="*/ 32084 h 120316"/>
              <a:gd name="connsiteX4" fmla="*/ 128337 w 2117558"/>
              <a:gd name="connsiteY4" fmla="*/ 56147 h 120316"/>
              <a:gd name="connsiteX5" fmla="*/ 152400 w 2117558"/>
              <a:gd name="connsiteY5" fmla="*/ 72189 h 120316"/>
              <a:gd name="connsiteX6" fmla="*/ 192506 w 2117558"/>
              <a:gd name="connsiteY6" fmla="*/ 64168 h 120316"/>
              <a:gd name="connsiteX7" fmla="*/ 216569 w 2117558"/>
              <a:gd name="connsiteY7" fmla="*/ 40105 h 120316"/>
              <a:gd name="connsiteX8" fmla="*/ 240632 w 2117558"/>
              <a:gd name="connsiteY8" fmla="*/ 24063 h 120316"/>
              <a:gd name="connsiteX9" fmla="*/ 304800 w 2117558"/>
              <a:gd name="connsiteY9" fmla="*/ 32084 h 120316"/>
              <a:gd name="connsiteX10" fmla="*/ 312821 w 2117558"/>
              <a:gd name="connsiteY10" fmla="*/ 56147 h 120316"/>
              <a:gd name="connsiteX11" fmla="*/ 360948 w 2117558"/>
              <a:gd name="connsiteY11" fmla="*/ 72189 h 120316"/>
              <a:gd name="connsiteX12" fmla="*/ 385011 w 2117558"/>
              <a:gd name="connsiteY12" fmla="*/ 80211 h 120316"/>
              <a:gd name="connsiteX13" fmla="*/ 409074 w 2117558"/>
              <a:gd name="connsiteY13" fmla="*/ 72189 h 120316"/>
              <a:gd name="connsiteX14" fmla="*/ 425116 w 2117558"/>
              <a:gd name="connsiteY14" fmla="*/ 48126 h 120316"/>
              <a:gd name="connsiteX15" fmla="*/ 473243 w 2117558"/>
              <a:gd name="connsiteY15" fmla="*/ 32084 h 120316"/>
              <a:gd name="connsiteX16" fmla="*/ 585537 w 2117558"/>
              <a:gd name="connsiteY16" fmla="*/ 64168 h 120316"/>
              <a:gd name="connsiteX17" fmla="*/ 601579 w 2117558"/>
              <a:gd name="connsiteY17" fmla="*/ 80211 h 120316"/>
              <a:gd name="connsiteX18" fmla="*/ 665748 w 2117558"/>
              <a:gd name="connsiteY18" fmla="*/ 72189 h 120316"/>
              <a:gd name="connsiteX19" fmla="*/ 713874 w 2117558"/>
              <a:gd name="connsiteY19" fmla="*/ 40105 h 120316"/>
              <a:gd name="connsiteX20" fmla="*/ 737937 w 2117558"/>
              <a:gd name="connsiteY20" fmla="*/ 24063 h 120316"/>
              <a:gd name="connsiteX21" fmla="*/ 770021 w 2117558"/>
              <a:gd name="connsiteY21" fmla="*/ 32084 h 120316"/>
              <a:gd name="connsiteX22" fmla="*/ 778043 w 2117558"/>
              <a:gd name="connsiteY22" fmla="*/ 56147 h 120316"/>
              <a:gd name="connsiteX23" fmla="*/ 802106 w 2117558"/>
              <a:gd name="connsiteY23" fmla="*/ 72189 h 120316"/>
              <a:gd name="connsiteX24" fmla="*/ 930443 w 2117558"/>
              <a:gd name="connsiteY24" fmla="*/ 56147 h 120316"/>
              <a:gd name="connsiteX25" fmla="*/ 954506 w 2117558"/>
              <a:gd name="connsiteY25" fmla="*/ 40105 h 120316"/>
              <a:gd name="connsiteX26" fmla="*/ 994611 w 2117558"/>
              <a:gd name="connsiteY26" fmla="*/ 48126 h 120316"/>
              <a:gd name="connsiteX27" fmla="*/ 1018674 w 2117558"/>
              <a:gd name="connsiteY27" fmla="*/ 96253 h 120316"/>
              <a:gd name="connsiteX28" fmla="*/ 1042737 w 2117558"/>
              <a:gd name="connsiteY28" fmla="*/ 112295 h 120316"/>
              <a:gd name="connsiteX29" fmla="*/ 1074821 w 2117558"/>
              <a:gd name="connsiteY29" fmla="*/ 104274 h 120316"/>
              <a:gd name="connsiteX30" fmla="*/ 1106906 w 2117558"/>
              <a:gd name="connsiteY30" fmla="*/ 64168 h 120316"/>
              <a:gd name="connsiteX31" fmla="*/ 1155032 w 2117558"/>
              <a:gd name="connsiteY31" fmla="*/ 32084 h 120316"/>
              <a:gd name="connsiteX32" fmla="*/ 1179095 w 2117558"/>
              <a:gd name="connsiteY32" fmla="*/ 8021 h 120316"/>
              <a:gd name="connsiteX33" fmla="*/ 1251285 w 2117558"/>
              <a:gd name="connsiteY33" fmla="*/ 64168 h 120316"/>
              <a:gd name="connsiteX34" fmla="*/ 1259306 w 2117558"/>
              <a:gd name="connsiteY34" fmla="*/ 88232 h 120316"/>
              <a:gd name="connsiteX35" fmla="*/ 1283369 w 2117558"/>
              <a:gd name="connsiteY35" fmla="*/ 96253 h 120316"/>
              <a:gd name="connsiteX36" fmla="*/ 1355558 w 2117558"/>
              <a:gd name="connsiteY36" fmla="*/ 80211 h 120316"/>
              <a:gd name="connsiteX37" fmla="*/ 1387643 w 2117558"/>
              <a:gd name="connsiteY37" fmla="*/ 48126 h 120316"/>
              <a:gd name="connsiteX38" fmla="*/ 1435769 w 2117558"/>
              <a:gd name="connsiteY38" fmla="*/ 24063 h 120316"/>
              <a:gd name="connsiteX39" fmla="*/ 1467853 w 2117558"/>
              <a:gd name="connsiteY39" fmla="*/ 32084 h 120316"/>
              <a:gd name="connsiteX40" fmla="*/ 1483895 w 2117558"/>
              <a:gd name="connsiteY40" fmla="*/ 56147 h 120316"/>
              <a:gd name="connsiteX41" fmla="*/ 1507958 w 2117558"/>
              <a:gd name="connsiteY41" fmla="*/ 72189 h 120316"/>
              <a:gd name="connsiteX42" fmla="*/ 1515979 w 2117558"/>
              <a:gd name="connsiteY42" fmla="*/ 96253 h 120316"/>
              <a:gd name="connsiteX43" fmla="*/ 1564106 w 2117558"/>
              <a:gd name="connsiteY43" fmla="*/ 120316 h 120316"/>
              <a:gd name="connsiteX44" fmla="*/ 1644316 w 2117558"/>
              <a:gd name="connsiteY44" fmla="*/ 112295 h 120316"/>
              <a:gd name="connsiteX45" fmla="*/ 1652337 w 2117558"/>
              <a:gd name="connsiteY45" fmla="*/ 88232 h 120316"/>
              <a:gd name="connsiteX46" fmla="*/ 1668379 w 2117558"/>
              <a:gd name="connsiteY46" fmla="*/ 72189 h 120316"/>
              <a:gd name="connsiteX47" fmla="*/ 1716506 w 2117558"/>
              <a:gd name="connsiteY47" fmla="*/ 56147 h 120316"/>
              <a:gd name="connsiteX48" fmla="*/ 1748590 w 2117558"/>
              <a:gd name="connsiteY48" fmla="*/ 64168 h 120316"/>
              <a:gd name="connsiteX49" fmla="*/ 1756611 w 2117558"/>
              <a:gd name="connsiteY49" fmla="*/ 96253 h 120316"/>
              <a:gd name="connsiteX50" fmla="*/ 1780674 w 2117558"/>
              <a:gd name="connsiteY50" fmla="*/ 112295 h 120316"/>
              <a:gd name="connsiteX51" fmla="*/ 1868906 w 2117558"/>
              <a:gd name="connsiteY51" fmla="*/ 96253 h 120316"/>
              <a:gd name="connsiteX52" fmla="*/ 1892969 w 2117558"/>
              <a:gd name="connsiteY52" fmla="*/ 80211 h 120316"/>
              <a:gd name="connsiteX53" fmla="*/ 1900990 w 2117558"/>
              <a:gd name="connsiteY53" fmla="*/ 56147 h 120316"/>
              <a:gd name="connsiteX54" fmla="*/ 1949116 w 2117558"/>
              <a:gd name="connsiteY54" fmla="*/ 24063 h 120316"/>
              <a:gd name="connsiteX55" fmla="*/ 1981200 w 2117558"/>
              <a:gd name="connsiteY55" fmla="*/ 32084 h 120316"/>
              <a:gd name="connsiteX56" fmla="*/ 2013285 w 2117558"/>
              <a:gd name="connsiteY56" fmla="*/ 88232 h 120316"/>
              <a:gd name="connsiteX57" fmla="*/ 2061411 w 2117558"/>
              <a:gd name="connsiteY57" fmla="*/ 80211 h 120316"/>
              <a:gd name="connsiteX58" fmla="*/ 2085474 w 2117558"/>
              <a:gd name="connsiteY58" fmla="*/ 40105 h 120316"/>
              <a:gd name="connsiteX59" fmla="*/ 2117558 w 2117558"/>
              <a:gd name="connsiteY59" fmla="*/ 0 h 12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117558" h="120316">
                <a:moveTo>
                  <a:pt x="0" y="96253"/>
                </a:moveTo>
                <a:cubicBezTo>
                  <a:pt x="13369" y="85558"/>
                  <a:pt x="28964" y="77167"/>
                  <a:pt x="40106" y="64168"/>
                </a:cubicBezTo>
                <a:cubicBezTo>
                  <a:pt x="91764" y="3901"/>
                  <a:pt x="-5186" y="75647"/>
                  <a:pt x="72190" y="24063"/>
                </a:cubicBezTo>
                <a:cubicBezTo>
                  <a:pt x="82885" y="26737"/>
                  <a:pt x="94703" y="26615"/>
                  <a:pt x="104274" y="32084"/>
                </a:cubicBezTo>
                <a:cubicBezTo>
                  <a:pt x="114123" y="37712"/>
                  <a:pt x="119623" y="48885"/>
                  <a:pt x="128337" y="56147"/>
                </a:cubicBezTo>
                <a:cubicBezTo>
                  <a:pt x="135743" y="62318"/>
                  <a:pt x="144379" y="66842"/>
                  <a:pt x="152400" y="72189"/>
                </a:cubicBezTo>
                <a:cubicBezTo>
                  <a:pt x="165769" y="69515"/>
                  <a:pt x="180312" y="70265"/>
                  <a:pt x="192506" y="64168"/>
                </a:cubicBezTo>
                <a:cubicBezTo>
                  <a:pt x="202652" y="59095"/>
                  <a:pt x="207855" y="47367"/>
                  <a:pt x="216569" y="40105"/>
                </a:cubicBezTo>
                <a:cubicBezTo>
                  <a:pt x="223975" y="33934"/>
                  <a:pt x="232611" y="29410"/>
                  <a:pt x="240632" y="24063"/>
                </a:cubicBezTo>
                <a:cubicBezTo>
                  <a:pt x="262021" y="26737"/>
                  <a:pt x="285102" y="23329"/>
                  <a:pt x="304800" y="32084"/>
                </a:cubicBezTo>
                <a:cubicBezTo>
                  <a:pt x="312526" y="35518"/>
                  <a:pt x="305941" y="51233"/>
                  <a:pt x="312821" y="56147"/>
                </a:cubicBezTo>
                <a:cubicBezTo>
                  <a:pt x="326581" y="65976"/>
                  <a:pt x="344906" y="66841"/>
                  <a:pt x="360948" y="72189"/>
                </a:cubicBezTo>
                <a:lnTo>
                  <a:pt x="385011" y="80211"/>
                </a:lnTo>
                <a:cubicBezTo>
                  <a:pt x="393032" y="77537"/>
                  <a:pt x="402472" y="77471"/>
                  <a:pt x="409074" y="72189"/>
                </a:cubicBezTo>
                <a:cubicBezTo>
                  <a:pt x="416602" y="66167"/>
                  <a:pt x="416941" y="53235"/>
                  <a:pt x="425116" y="48126"/>
                </a:cubicBezTo>
                <a:cubicBezTo>
                  <a:pt x="439456" y="39164"/>
                  <a:pt x="473243" y="32084"/>
                  <a:pt x="473243" y="32084"/>
                </a:cubicBezTo>
                <a:cubicBezTo>
                  <a:pt x="651801" y="45819"/>
                  <a:pt x="550520" y="5805"/>
                  <a:pt x="585537" y="64168"/>
                </a:cubicBezTo>
                <a:cubicBezTo>
                  <a:pt x="589428" y="70653"/>
                  <a:pt x="596232" y="74863"/>
                  <a:pt x="601579" y="80211"/>
                </a:cubicBezTo>
                <a:cubicBezTo>
                  <a:pt x="622969" y="77537"/>
                  <a:pt x="645448" y="79439"/>
                  <a:pt x="665748" y="72189"/>
                </a:cubicBezTo>
                <a:cubicBezTo>
                  <a:pt x="683905" y="65704"/>
                  <a:pt x="697832" y="50800"/>
                  <a:pt x="713874" y="40105"/>
                </a:cubicBezTo>
                <a:lnTo>
                  <a:pt x="737937" y="24063"/>
                </a:lnTo>
                <a:cubicBezTo>
                  <a:pt x="748632" y="26737"/>
                  <a:pt x="761413" y="25198"/>
                  <a:pt x="770021" y="32084"/>
                </a:cubicBezTo>
                <a:cubicBezTo>
                  <a:pt x="776623" y="37366"/>
                  <a:pt x="772761" y="49545"/>
                  <a:pt x="778043" y="56147"/>
                </a:cubicBezTo>
                <a:cubicBezTo>
                  <a:pt x="784065" y="63675"/>
                  <a:pt x="794085" y="66842"/>
                  <a:pt x="802106" y="72189"/>
                </a:cubicBezTo>
                <a:cubicBezTo>
                  <a:pt x="822006" y="70658"/>
                  <a:pt x="895816" y="73460"/>
                  <a:pt x="930443" y="56147"/>
                </a:cubicBezTo>
                <a:cubicBezTo>
                  <a:pt x="939065" y="51836"/>
                  <a:pt x="946485" y="45452"/>
                  <a:pt x="954506" y="40105"/>
                </a:cubicBezTo>
                <a:cubicBezTo>
                  <a:pt x="967874" y="42779"/>
                  <a:pt x="982774" y="41362"/>
                  <a:pt x="994611" y="48126"/>
                </a:cubicBezTo>
                <a:cubicBezTo>
                  <a:pt x="1019522" y="62361"/>
                  <a:pt x="1003939" y="77834"/>
                  <a:pt x="1018674" y="96253"/>
                </a:cubicBezTo>
                <a:cubicBezTo>
                  <a:pt x="1024696" y="103781"/>
                  <a:pt x="1034716" y="106948"/>
                  <a:pt x="1042737" y="112295"/>
                </a:cubicBezTo>
                <a:cubicBezTo>
                  <a:pt x="1053432" y="109621"/>
                  <a:pt x="1064961" y="109204"/>
                  <a:pt x="1074821" y="104274"/>
                </a:cubicBezTo>
                <a:cubicBezTo>
                  <a:pt x="1088159" y="97605"/>
                  <a:pt x="1098807" y="73887"/>
                  <a:pt x="1106906" y="64168"/>
                </a:cubicBezTo>
                <a:cubicBezTo>
                  <a:pt x="1130014" y="36438"/>
                  <a:pt x="1125375" y="41970"/>
                  <a:pt x="1155032" y="32084"/>
                </a:cubicBezTo>
                <a:cubicBezTo>
                  <a:pt x="1163053" y="24063"/>
                  <a:pt x="1167972" y="10246"/>
                  <a:pt x="1179095" y="8021"/>
                </a:cubicBezTo>
                <a:cubicBezTo>
                  <a:pt x="1244173" y="-4994"/>
                  <a:pt x="1236249" y="19060"/>
                  <a:pt x="1251285" y="64168"/>
                </a:cubicBezTo>
                <a:cubicBezTo>
                  <a:pt x="1253959" y="72189"/>
                  <a:pt x="1251285" y="85558"/>
                  <a:pt x="1259306" y="88232"/>
                </a:cubicBezTo>
                <a:lnTo>
                  <a:pt x="1283369" y="96253"/>
                </a:lnTo>
                <a:cubicBezTo>
                  <a:pt x="1286990" y="95649"/>
                  <a:pt x="1343539" y="88796"/>
                  <a:pt x="1355558" y="80211"/>
                </a:cubicBezTo>
                <a:cubicBezTo>
                  <a:pt x="1367866" y="71420"/>
                  <a:pt x="1373294" y="52909"/>
                  <a:pt x="1387643" y="48126"/>
                </a:cubicBezTo>
                <a:cubicBezTo>
                  <a:pt x="1420851" y="37057"/>
                  <a:pt x="1404671" y="44795"/>
                  <a:pt x="1435769" y="24063"/>
                </a:cubicBezTo>
                <a:cubicBezTo>
                  <a:pt x="1446464" y="26737"/>
                  <a:pt x="1458681" y="25969"/>
                  <a:pt x="1467853" y="32084"/>
                </a:cubicBezTo>
                <a:cubicBezTo>
                  <a:pt x="1475874" y="37431"/>
                  <a:pt x="1477078" y="49330"/>
                  <a:pt x="1483895" y="56147"/>
                </a:cubicBezTo>
                <a:cubicBezTo>
                  <a:pt x="1490712" y="62964"/>
                  <a:pt x="1499937" y="66842"/>
                  <a:pt x="1507958" y="72189"/>
                </a:cubicBezTo>
                <a:cubicBezTo>
                  <a:pt x="1510632" y="80210"/>
                  <a:pt x="1510697" y="89651"/>
                  <a:pt x="1515979" y="96253"/>
                </a:cubicBezTo>
                <a:cubicBezTo>
                  <a:pt x="1527287" y="110388"/>
                  <a:pt x="1548255" y="115032"/>
                  <a:pt x="1564106" y="120316"/>
                </a:cubicBezTo>
                <a:cubicBezTo>
                  <a:pt x="1590843" y="117642"/>
                  <a:pt x="1619064" y="121478"/>
                  <a:pt x="1644316" y="112295"/>
                </a:cubicBezTo>
                <a:cubicBezTo>
                  <a:pt x="1652262" y="109406"/>
                  <a:pt x="1647987" y="95482"/>
                  <a:pt x="1652337" y="88232"/>
                </a:cubicBezTo>
                <a:cubicBezTo>
                  <a:pt x="1656228" y="81747"/>
                  <a:pt x="1661615" y="75571"/>
                  <a:pt x="1668379" y="72189"/>
                </a:cubicBezTo>
                <a:cubicBezTo>
                  <a:pt x="1683504" y="64626"/>
                  <a:pt x="1716506" y="56147"/>
                  <a:pt x="1716506" y="56147"/>
                </a:cubicBezTo>
                <a:cubicBezTo>
                  <a:pt x="1727201" y="58821"/>
                  <a:pt x="1740795" y="56373"/>
                  <a:pt x="1748590" y="64168"/>
                </a:cubicBezTo>
                <a:cubicBezTo>
                  <a:pt x="1756385" y="71963"/>
                  <a:pt x="1750496" y="87080"/>
                  <a:pt x="1756611" y="96253"/>
                </a:cubicBezTo>
                <a:cubicBezTo>
                  <a:pt x="1761958" y="104274"/>
                  <a:pt x="1772653" y="106948"/>
                  <a:pt x="1780674" y="112295"/>
                </a:cubicBezTo>
                <a:cubicBezTo>
                  <a:pt x="1802794" y="109530"/>
                  <a:pt x="1844176" y="108618"/>
                  <a:pt x="1868906" y="96253"/>
                </a:cubicBezTo>
                <a:cubicBezTo>
                  <a:pt x="1877528" y="91942"/>
                  <a:pt x="1884948" y="85558"/>
                  <a:pt x="1892969" y="80211"/>
                </a:cubicBezTo>
                <a:cubicBezTo>
                  <a:pt x="1895643" y="72190"/>
                  <a:pt x="1896300" y="63182"/>
                  <a:pt x="1900990" y="56147"/>
                </a:cubicBezTo>
                <a:cubicBezTo>
                  <a:pt x="1918156" y="30397"/>
                  <a:pt x="1923888" y="32472"/>
                  <a:pt x="1949116" y="24063"/>
                </a:cubicBezTo>
                <a:cubicBezTo>
                  <a:pt x="1959811" y="26737"/>
                  <a:pt x="1974793" y="23114"/>
                  <a:pt x="1981200" y="32084"/>
                </a:cubicBezTo>
                <a:cubicBezTo>
                  <a:pt x="2031195" y="102079"/>
                  <a:pt x="1952693" y="68035"/>
                  <a:pt x="2013285" y="88232"/>
                </a:cubicBezTo>
                <a:cubicBezTo>
                  <a:pt x="2029327" y="85558"/>
                  <a:pt x="2046183" y="85922"/>
                  <a:pt x="2061411" y="80211"/>
                </a:cubicBezTo>
                <a:cubicBezTo>
                  <a:pt x="2080693" y="72980"/>
                  <a:pt x="2078123" y="54806"/>
                  <a:pt x="2085474" y="40105"/>
                </a:cubicBezTo>
                <a:cubicBezTo>
                  <a:pt x="2095592" y="19868"/>
                  <a:pt x="2102637" y="14921"/>
                  <a:pt x="2117558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3589221" y="4149080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274585" y="4581128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3212268" y="5013176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812267" y="5445224"/>
            <a:ext cx="869504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3637820" y="5445223"/>
            <a:ext cx="1058779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3589221" y="5877272"/>
            <a:ext cx="1251393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107505" y="5877272"/>
            <a:ext cx="792088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1133436" y="6314092"/>
            <a:ext cx="1239560" cy="88231"/>
          </a:xfrm>
          <a:custGeom>
            <a:avLst/>
            <a:gdLst>
              <a:gd name="connsiteX0" fmla="*/ 0 w 1058779"/>
              <a:gd name="connsiteY0" fmla="*/ 72189 h 88231"/>
              <a:gd name="connsiteX1" fmla="*/ 8021 w 1058779"/>
              <a:gd name="connsiteY1" fmla="*/ 32084 h 88231"/>
              <a:gd name="connsiteX2" fmla="*/ 56147 w 1058779"/>
              <a:gd name="connsiteY2" fmla="*/ 8021 h 88231"/>
              <a:gd name="connsiteX3" fmla="*/ 88231 w 1058779"/>
              <a:gd name="connsiteY3" fmla="*/ 16042 h 88231"/>
              <a:gd name="connsiteX4" fmla="*/ 104274 w 1058779"/>
              <a:gd name="connsiteY4" fmla="*/ 64168 h 88231"/>
              <a:gd name="connsiteX5" fmla="*/ 168442 w 1058779"/>
              <a:gd name="connsiteY5" fmla="*/ 56147 h 88231"/>
              <a:gd name="connsiteX6" fmla="*/ 216568 w 1058779"/>
              <a:gd name="connsiteY6" fmla="*/ 24063 h 88231"/>
              <a:gd name="connsiteX7" fmla="*/ 264695 w 1058779"/>
              <a:gd name="connsiteY7" fmla="*/ 32084 h 88231"/>
              <a:gd name="connsiteX8" fmla="*/ 288758 w 1058779"/>
              <a:gd name="connsiteY8" fmla="*/ 80210 h 88231"/>
              <a:gd name="connsiteX9" fmla="*/ 312821 w 1058779"/>
              <a:gd name="connsiteY9" fmla="*/ 88231 h 88231"/>
              <a:gd name="connsiteX10" fmla="*/ 360947 w 1058779"/>
              <a:gd name="connsiteY10" fmla="*/ 64168 h 88231"/>
              <a:gd name="connsiteX11" fmla="*/ 393031 w 1058779"/>
              <a:gd name="connsiteY11" fmla="*/ 24063 h 88231"/>
              <a:gd name="connsiteX12" fmla="*/ 441158 w 1058779"/>
              <a:gd name="connsiteY12" fmla="*/ 8021 h 88231"/>
              <a:gd name="connsiteX13" fmla="*/ 473242 w 1058779"/>
              <a:gd name="connsiteY13" fmla="*/ 56147 h 88231"/>
              <a:gd name="connsiteX14" fmla="*/ 497305 w 1058779"/>
              <a:gd name="connsiteY14" fmla="*/ 64168 h 88231"/>
              <a:gd name="connsiteX15" fmla="*/ 585537 w 1058779"/>
              <a:gd name="connsiteY15" fmla="*/ 56147 h 88231"/>
              <a:gd name="connsiteX16" fmla="*/ 625642 w 1058779"/>
              <a:gd name="connsiteY16" fmla="*/ 16042 h 88231"/>
              <a:gd name="connsiteX17" fmla="*/ 649705 w 1058779"/>
              <a:gd name="connsiteY17" fmla="*/ 8021 h 88231"/>
              <a:gd name="connsiteX18" fmla="*/ 673768 w 1058779"/>
              <a:gd name="connsiteY18" fmla="*/ 16042 h 88231"/>
              <a:gd name="connsiteX19" fmla="*/ 689810 w 1058779"/>
              <a:gd name="connsiteY19" fmla="*/ 80210 h 88231"/>
              <a:gd name="connsiteX20" fmla="*/ 770021 w 1058779"/>
              <a:gd name="connsiteY20" fmla="*/ 56147 h 88231"/>
              <a:gd name="connsiteX21" fmla="*/ 826168 w 1058779"/>
              <a:gd name="connsiteY21" fmla="*/ 0 h 88231"/>
              <a:gd name="connsiteX22" fmla="*/ 890337 w 1058779"/>
              <a:gd name="connsiteY22" fmla="*/ 8021 h 88231"/>
              <a:gd name="connsiteX23" fmla="*/ 906379 w 1058779"/>
              <a:gd name="connsiteY23" fmla="*/ 56147 h 88231"/>
              <a:gd name="connsiteX24" fmla="*/ 914400 w 1058779"/>
              <a:gd name="connsiteY24" fmla="*/ 80210 h 88231"/>
              <a:gd name="connsiteX25" fmla="*/ 938463 w 1058779"/>
              <a:gd name="connsiteY25" fmla="*/ 88231 h 88231"/>
              <a:gd name="connsiteX26" fmla="*/ 986589 w 1058779"/>
              <a:gd name="connsiteY26" fmla="*/ 64168 h 88231"/>
              <a:gd name="connsiteX27" fmla="*/ 1026695 w 1058779"/>
              <a:gd name="connsiteY27" fmla="*/ 24063 h 88231"/>
              <a:gd name="connsiteX28" fmla="*/ 1058779 w 1058779"/>
              <a:gd name="connsiteY28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58779" h="88231">
                <a:moveTo>
                  <a:pt x="0" y="72189"/>
                </a:moveTo>
                <a:cubicBezTo>
                  <a:pt x="2674" y="58821"/>
                  <a:pt x="1257" y="43921"/>
                  <a:pt x="8021" y="32084"/>
                </a:cubicBezTo>
                <a:cubicBezTo>
                  <a:pt x="15338" y="19279"/>
                  <a:pt x="43796" y="12138"/>
                  <a:pt x="56147" y="8021"/>
                </a:cubicBezTo>
                <a:cubicBezTo>
                  <a:pt x="66842" y="10695"/>
                  <a:pt x="81057" y="7672"/>
                  <a:pt x="88231" y="16042"/>
                </a:cubicBezTo>
                <a:cubicBezTo>
                  <a:pt x="99236" y="28881"/>
                  <a:pt x="104274" y="64168"/>
                  <a:pt x="104274" y="64168"/>
                </a:cubicBezTo>
                <a:cubicBezTo>
                  <a:pt x="125663" y="61494"/>
                  <a:pt x="148142" y="63397"/>
                  <a:pt x="168442" y="56147"/>
                </a:cubicBezTo>
                <a:cubicBezTo>
                  <a:pt x="186599" y="49662"/>
                  <a:pt x="216568" y="24063"/>
                  <a:pt x="216568" y="24063"/>
                </a:cubicBezTo>
                <a:cubicBezTo>
                  <a:pt x="232610" y="26737"/>
                  <a:pt x="250148" y="24811"/>
                  <a:pt x="264695" y="32084"/>
                </a:cubicBezTo>
                <a:cubicBezTo>
                  <a:pt x="294447" y="46960"/>
                  <a:pt x="269777" y="61229"/>
                  <a:pt x="288758" y="80210"/>
                </a:cubicBezTo>
                <a:cubicBezTo>
                  <a:pt x="294737" y="86189"/>
                  <a:pt x="304800" y="85557"/>
                  <a:pt x="312821" y="88231"/>
                </a:cubicBezTo>
                <a:cubicBezTo>
                  <a:pt x="328673" y="82947"/>
                  <a:pt x="349639" y="78303"/>
                  <a:pt x="360947" y="64168"/>
                </a:cubicBezTo>
                <a:cubicBezTo>
                  <a:pt x="388539" y="29677"/>
                  <a:pt x="343094" y="46257"/>
                  <a:pt x="393031" y="24063"/>
                </a:cubicBezTo>
                <a:cubicBezTo>
                  <a:pt x="408484" y="17195"/>
                  <a:pt x="441158" y="8021"/>
                  <a:pt x="441158" y="8021"/>
                </a:cubicBezTo>
                <a:cubicBezTo>
                  <a:pt x="496163" y="26356"/>
                  <a:pt x="434525" y="-1928"/>
                  <a:pt x="473242" y="56147"/>
                </a:cubicBezTo>
                <a:cubicBezTo>
                  <a:pt x="477932" y="63182"/>
                  <a:pt x="489284" y="61494"/>
                  <a:pt x="497305" y="64168"/>
                </a:cubicBezTo>
                <a:cubicBezTo>
                  <a:pt x="526716" y="61494"/>
                  <a:pt x="556661" y="62335"/>
                  <a:pt x="585537" y="56147"/>
                </a:cubicBezTo>
                <a:cubicBezTo>
                  <a:pt x="618403" y="49104"/>
                  <a:pt x="603470" y="33779"/>
                  <a:pt x="625642" y="16042"/>
                </a:cubicBezTo>
                <a:cubicBezTo>
                  <a:pt x="632244" y="10760"/>
                  <a:pt x="641684" y="10695"/>
                  <a:pt x="649705" y="8021"/>
                </a:cubicBezTo>
                <a:cubicBezTo>
                  <a:pt x="657726" y="10695"/>
                  <a:pt x="669662" y="8651"/>
                  <a:pt x="673768" y="16042"/>
                </a:cubicBezTo>
                <a:cubicBezTo>
                  <a:pt x="684475" y="35315"/>
                  <a:pt x="689810" y="80210"/>
                  <a:pt x="689810" y="80210"/>
                </a:cubicBezTo>
                <a:cubicBezTo>
                  <a:pt x="718338" y="76135"/>
                  <a:pt x="749177" y="79969"/>
                  <a:pt x="770021" y="56147"/>
                </a:cubicBezTo>
                <a:cubicBezTo>
                  <a:pt x="823019" y="-4422"/>
                  <a:pt x="776700" y="16489"/>
                  <a:pt x="826168" y="0"/>
                </a:cubicBezTo>
                <a:cubicBezTo>
                  <a:pt x="847558" y="2674"/>
                  <a:pt x="872677" y="-4341"/>
                  <a:pt x="890337" y="8021"/>
                </a:cubicBezTo>
                <a:cubicBezTo>
                  <a:pt x="904190" y="17718"/>
                  <a:pt x="901032" y="40105"/>
                  <a:pt x="906379" y="56147"/>
                </a:cubicBezTo>
                <a:cubicBezTo>
                  <a:pt x="909053" y="64168"/>
                  <a:pt x="906379" y="77536"/>
                  <a:pt x="914400" y="80210"/>
                </a:cubicBezTo>
                <a:lnTo>
                  <a:pt x="938463" y="88231"/>
                </a:lnTo>
                <a:cubicBezTo>
                  <a:pt x="961182" y="80658"/>
                  <a:pt x="967451" y="80913"/>
                  <a:pt x="986589" y="64168"/>
                </a:cubicBezTo>
                <a:cubicBezTo>
                  <a:pt x="1000817" y="51718"/>
                  <a:pt x="1010964" y="34550"/>
                  <a:pt x="1026695" y="24063"/>
                </a:cubicBezTo>
                <a:cubicBezTo>
                  <a:pt x="1053904" y="5924"/>
                  <a:pt x="1043941" y="14838"/>
                  <a:pt x="105877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60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Procvičuj on-line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www.skolasnadhledem.cz/game/726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www.skolasnadhledem.cz/game/727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https://www.skolasnadhledem.cz/game/1237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26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Vypracuj písemně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Příloha 10 – Věta jednoduchá a souvětí</a:t>
            </a:r>
          </a:p>
          <a:p>
            <a:r>
              <a:rPr lang="cs-CZ" dirty="0" smtClean="0"/>
              <a:t>Pracovní sešit str. 60/1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Hotový úkol pošli do 5. 6. 2020 na e-mail: </a:t>
            </a:r>
            <a:r>
              <a:rPr lang="cs-CZ" dirty="0" smtClean="0">
                <a:hlinkClick r:id="rId2"/>
              </a:rPr>
              <a:t>dlouha@zsmecholupy.cz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02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178</Words>
  <Application>Microsoft Office PowerPoint</Application>
  <PresentationFormat>Předvádění na obrazovce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Souvětí x věta jednoduchá</vt:lpstr>
      <vt:lpstr>Zapiš do sešitu</vt:lpstr>
      <vt:lpstr>Procvičuj ústně – rozliš, jestli se jedná o větu jednoduchou nebo souvětí</vt:lpstr>
      <vt:lpstr>Procvičuj on-line</vt:lpstr>
      <vt:lpstr>Vypracuj písemně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Souvětí x věta jednoduchá</dc:title>
  <dc:creator>dlouh</dc:creator>
  <cp:lastModifiedBy>dlouh</cp:lastModifiedBy>
  <cp:revision>7</cp:revision>
  <dcterms:created xsi:type="dcterms:W3CDTF">2020-05-26T06:35:55Z</dcterms:created>
  <dcterms:modified xsi:type="dcterms:W3CDTF">2020-05-26T08:59:53Z</dcterms:modified>
</cp:coreProperties>
</file>