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CE2F2-B77F-401B-9C96-CC08CE8BDDFA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EE26-1AD4-48D8-A024-29C3DB26A5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5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EE26-1AD4-48D8-A024-29C3DB26A5A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3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23F4C9-D143-4461-A458-CFC901B82B52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F94C39-3859-4ADD-8BC0-4F61522445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592412907697161/videos/21934268613630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925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avopisne.cz/2014/04/test-privlastek-shodny-a-neshodny-12/" TargetMode="External"/><Relationship Id="rId5" Type="http://schemas.openxmlformats.org/officeDocument/2006/relationships/hyperlink" Target="https://www.umimecesky.cz/rozbory-privlastek-shodny-neshodny-2-uroven/2020" TargetMode="External"/><Relationship Id="rId4" Type="http://schemas.openxmlformats.org/officeDocument/2006/relationships/hyperlink" Target="https://www.umimecesky.cz/rozbory-privlastek-shodny-neshodny-1-uroven/204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1412776"/>
            <a:ext cx="3849624" cy="18288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Přívlastek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1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Zhlédni video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002060"/>
                </a:solidFill>
                <a:hlinkClick r:id="rId2"/>
              </a:rPr>
              <a:t>https</a:t>
            </a:r>
            <a:r>
              <a:rPr lang="cs-CZ" dirty="0">
                <a:solidFill>
                  <a:srgbClr val="002060"/>
                </a:solidFill>
                <a:hlinkClick r:id="rId2"/>
              </a:rPr>
              <a:t>://www.facebook.com/1592412907697161/videos/219342686136303/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Přívlastek shodný (</a:t>
            </a:r>
            <a:r>
              <a:rPr lang="cs-CZ" sz="2800" u="sng" dirty="0" err="1" smtClean="0">
                <a:solidFill>
                  <a:srgbClr val="FF0000"/>
                </a:solidFill>
                <a:latin typeface="Arial Nova" panose="020B0504020202020204" pitchFamily="34" charset="0"/>
              </a:rPr>
              <a:t>Pks</a:t>
            </a:r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-rozvíjí ve větě podstatné jméno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-stojí většinou před podstatným jménem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-je vyjádřen přídavným jménem, zájmenem, číslovkou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-ptáme se na něj JAKÝ? KTERÝ? ČÍ?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latin typeface="Arial Nova" panose="020B0504020202020204" pitchFamily="34" charset="0"/>
              </a:rPr>
              <a:t>z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lý </a:t>
            </a:r>
            <a:r>
              <a:rPr lang="cs-CZ" sz="2800" dirty="0" smtClean="0">
                <a:latin typeface="Arial Nova" panose="020B0504020202020204" pitchFamily="34" charset="0"/>
              </a:rPr>
              <a:t>pes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náš </a:t>
            </a:r>
            <a:r>
              <a:rPr lang="cs-CZ" sz="2800" dirty="0" smtClean="0">
                <a:latin typeface="Arial Nova" panose="020B0504020202020204" pitchFamily="34" charset="0"/>
              </a:rPr>
              <a:t>dům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50"/>
                </a:solidFill>
                <a:latin typeface="Arial Nova" panose="020B0504020202020204" pitchFamily="34" charset="0"/>
              </a:rPr>
              <a:t>d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ruhý </a:t>
            </a:r>
            <a:r>
              <a:rPr lang="cs-CZ" sz="2800" dirty="0" smtClean="0">
                <a:latin typeface="Arial Nova" panose="020B0504020202020204" pitchFamily="34" charset="0"/>
              </a:rPr>
              <a:t>pokus</a:t>
            </a:r>
            <a:endParaRPr lang="cs-CZ" sz="2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Přívlastek neshodný (</a:t>
            </a:r>
            <a:r>
              <a:rPr lang="cs-CZ" sz="2800" u="sng" dirty="0" err="1" smtClean="0">
                <a:solidFill>
                  <a:srgbClr val="FF0000"/>
                </a:solidFill>
                <a:latin typeface="Arial Nova" panose="020B0504020202020204" pitchFamily="34" charset="0"/>
              </a:rPr>
              <a:t>Pkn</a:t>
            </a:r>
            <a:r>
              <a:rPr lang="cs-CZ" sz="2800" u="sng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-rozvíjí podstatné jméno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-stojí většinou za podstatným jménem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-je vyjádřen podstatným jménem, příslovcem nebo infinitivem slovesa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p</a:t>
            </a:r>
            <a:r>
              <a:rPr lang="cs-CZ" sz="2800" dirty="0" smtClean="0">
                <a:latin typeface="Arial Nova" panose="020B0504020202020204" pitchFamily="34" charset="0"/>
              </a:rPr>
              <a:t>es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kamaráda</a:t>
            </a: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v</a:t>
            </a:r>
            <a:r>
              <a:rPr lang="cs-CZ" sz="2800" dirty="0" smtClean="0">
                <a:latin typeface="Arial Nova" panose="020B0504020202020204" pitchFamily="34" charset="0"/>
              </a:rPr>
              <a:t>ila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naproti</a:t>
            </a: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n</a:t>
            </a:r>
            <a:r>
              <a:rPr lang="cs-CZ" sz="2800" dirty="0" smtClean="0">
                <a:latin typeface="Arial Nova" panose="020B0504020202020204" pitchFamily="34" charset="0"/>
              </a:rPr>
              <a:t>utnost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učit se</a:t>
            </a:r>
            <a:endParaRPr lang="cs-CZ" sz="2800" dirty="0">
              <a:solidFill>
                <a:srgbClr val="FF0000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9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Učebnice str. 71 – obrázek domu nahoře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>
                <a:latin typeface="Arial Nova" panose="020B0504020202020204" pitchFamily="34" charset="0"/>
              </a:rPr>
              <a:t>Podstatnými jmény popíšu, co na obrázku vidím,               k podstatným jménům přidám vhodné přívlastky</a:t>
            </a:r>
          </a:p>
          <a:p>
            <a:pPr marL="0" indent="0">
              <a:buNone/>
            </a:pPr>
            <a:endParaRPr lang="cs-CZ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-rozhodni, které jsou </a:t>
            </a:r>
            <a:r>
              <a:rPr lang="cs-CZ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shodné </a:t>
            </a:r>
            <a:r>
              <a:rPr lang="cs-CZ" dirty="0" smtClean="0">
                <a:latin typeface="Arial Nova" panose="020B0504020202020204" pitchFamily="34" charset="0"/>
              </a:rPr>
              <a:t>a které </a:t>
            </a:r>
            <a:r>
              <a:rPr lang="cs-CZ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neshodné</a:t>
            </a:r>
            <a:r>
              <a:rPr lang="cs-CZ" dirty="0" smtClean="0">
                <a:latin typeface="Arial Nova" panose="020B05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latin typeface="Arial Nova" panose="020B05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štít ze dřeva			cihlový komín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nabílená zeď		střecha z plechu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dům na vesnici		sloupek u dveří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rozvrzaná vrátka		dům u lesa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zavřené okenice		zeď s břečťanem</a:t>
            </a:r>
          </a:p>
          <a:p>
            <a:pPr marL="0" indent="0">
              <a:buNone/>
            </a:pPr>
            <a:r>
              <a:rPr lang="cs-CZ" dirty="0">
                <a:latin typeface="Arial Nova" panose="020B0504020202020204" pitchFamily="34" charset="0"/>
              </a:rPr>
              <a:t>	</a:t>
            </a:r>
            <a:r>
              <a:rPr lang="cs-CZ" dirty="0" smtClean="0">
                <a:latin typeface="Arial Nova" panose="020B0504020202020204" pitchFamily="34" charset="0"/>
              </a:rPr>
              <a:t>okna s květinami		dřevěný plůtek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3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Správné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p</a:t>
            </a:r>
            <a:r>
              <a:rPr lang="cs-CZ" sz="2800" dirty="0" smtClean="0">
                <a:latin typeface="Arial Nova" panose="020B0504020202020204" pitchFamily="34" charset="0"/>
              </a:rPr>
              <a:t>řívlastky 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shodné</a:t>
            </a:r>
            <a:r>
              <a:rPr lang="cs-CZ" sz="2800" dirty="0" smtClean="0">
                <a:latin typeface="Arial Nova" panose="020B0504020202020204" pitchFamily="34" charset="0"/>
              </a:rPr>
              <a:t> a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neshodné</a:t>
            </a:r>
            <a:r>
              <a:rPr lang="cs-CZ" sz="2800" dirty="0" smtClean="0">
                <a:latin typeface="Arial Nova" panose="020B0504020202020204" pitchFamily="34" charset="0"/>
              </a:rPr>
              <a:t>	</a:t>
            </a:r>
          </a:p>
          <a:p>
            <a:pPr marL="0" indent="0">
              <a:buNone/>
            </a:pPr>
            <a:endParaRPr lang="cs-CZ" sz="2800" dirty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štít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ze dřeva</a:t>
            </a:r>
            <a:r>
              <a:rPr lang="cs-CZ" sz="2800" dirty="0" smtClean="0">
                <a:latin typeface="Arial Nova" panose="020B0504020202020204" pitchFamily="34" charset="0"/>
              </a:rPr>
              <a:t>		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cihlový</a:t>
            </a:r>
            <a:r>
              <a:rPr lang="cs-CZ" sz="2800" dirty="0" smtClean="0">
                <a:latin typeface="Arial Nova" panose="020B0504020202020204" pitchFamily="34" charset="0"/>
              </a:rPr>
              <a:t> komín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nabílená</a:t>
            </a:r>
            <a:r>
              <a:rPr lang="cs-CZ" sz="2800" dirty="0" smtClean="0">
                <a:latin typeface="Arial Nova" panose="020B0504020202020204" pitchFamily="34" charset="0"/>
              </a:rPr>
              <a:t> zeď		střecha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z plechu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dům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na vesnici</a:t>
            </a:r>
            <a:r>
              <a:rPr lang="cs-CZ" sz="2800" dirty="0" smtClean="0">
                <a:latin typeface="Arial Nova" panose="020B0504020202020204" pitchFamily="34" charset="0"/>
              </a:rPr>
              <a:t>		sloupek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u dveří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rozvrzaná</a:t>
            </a:r>
            <a:r>
              <a:rPr lang="cs-CZ" sz="2800" dirty="0" smtClean="0">
                <a:latin typeface="Arial Nova" panose="020B0504020202020204" pitchFamily="34" charset="0"/>
              </a:rPr>
              <a:t> vrátka		dům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u lesa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zavřené</a:t>
            </a:r>
            <a:r>
              <a:rPr lang="cs-CZ" sz="2800" dirty="0" smtClean="0">
                <a:latin typeface="Arial Nova" panose="020B0504020202020204" pitchFamily="34" charset="0"/>
              </a:rPr>
              <a:t> okenice		zeď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s břečťanem</a:t>
            </a: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	okna </a:t>
            </a:r>
            <a:r>
              <a:rPr lang="cs-CZ" sz="2800" dirty="0" smtClean="0">
                <a:solidFill>
                  <a:srgbClr val="FF0000"/>
                </a:solidFill>
                <a:latin typeface="Arial Nova" panose="020B0504020202020204" pitchFamily="34" charset="0"/>
              </a:rPr>
              <a:t>s květinami</a:t>
            </a:r>
            <a:r>
              <a:rPr lang="cs-CZ" sz="2800" dirty="0" smtClean="0">
                <a:latin typeface="Arial Nova" panose="020B0504020202020204" pitchFamily="34" charset="0"/>
              </a:rPr>
              <a:t>		</a:t>
            </a:r>
            <a:r>
              <a:rPr lang="cs-CZ" sz="2800" dirty="0" smtClean="0">
                <a:solidFill>
                  <a:srgbClr val="00B050"/>
                </a:solidFill>
                <a:latin typeface="Arial Nova" panose="020B0504020202020204" pitchFamily="34" charset="0"/>
              </a:rPr>
              <a:t>dřevěný</a:t>
            </a:r>
            <a:r>
              <a:rPr lang="cs-CZ" sz="2800" dirty="0" smtClean="0">
                <a:latin typeface="Arial Nova" panose="020B0504020202020204" pitchFamily="34" charset="0"/>
              </a:rPr>
              <a:t> plůtek</a:t>
            </a:r>
            <a:endParaRPr lang="cs-CZ" sz="2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83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712968" cy="6624736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 Nova" panose="020B0504020202020204" pitchFamily="34" charset="0"/>
              </a:rPr>
              <a:t>Do školního sešitu zpracuj úkol z učebnice </a:t>
            </a:r>
          </a:p>
          <a:p>
            <a:pPr marL="0" indent="0">
              <a:buNone/>
            </a:pPr>
            <a:r>
              <a:rPr lang="cs-CZ" sz="2800" dirty="0">
                <a:latin typeface="Arial Nova" panose="020B0504020202020204" pitchFamily="34" charset="0"/>
              </a:rPr>
              <a:t> </a:t>
            </a:r>
            <a:r>
              <a:rPr lang="cs-CZ" sz="2800" dirty="0" smtClean="0">
                <a:latin typeface="Arial Nova" panose="020B0504020202020204" pitchFamily="34" charset="0"/>
              </a:rPr>
              <a:t>   str. 71/2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 Nova" panose="020B0504020202020204" pitchFamily="34" charset="0"/>
              </a:rPr>
              <a:t>(pak vypracovaný úkol vyfoť nebo oskenuj a pošli na e-mail: </a:t>
            </a:r>
            <a:r>
              <a:rPr lang="cs-CZ" sz="2800" dirty="0" smtClean="0">
                <a:latin typeface="Arial Nova" panose="020B0504020202020204" pitchFamily="34" charset="0"/>
                <a:hlinkClick r:id="rId2"/>
              </a:rPr>
              <a:t>dlouha@zsmecholupy.cz</a:t>
            </a:r>
            <a:r>
              <a:rPr lang="cs-CZ" sz="2800" dirty="0" smtClean="0">
                <a:latin typeface="Arial Nova" panose="020B0504020202020204" pitchFamily="34" charset="0"/>
              </a:rPr>
              <a:t> do 3.4.2020)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r>
              <a:rPr lang="cs-CZ" sz="2800" dirty="0" smtClean="0">
                <a:latin typeface="Arial Nova" panose="020B0504020202020204" pitchFamily="34" charset="0"/>
              </a:rPr>
              <a:t>Pracovní sešit 53/4</a:t>
            </a:r>
          </a:p>
          <a:p>
            <a:pPr marL="0" indent="0">
              <a:buNone/>
            </a:pPr>
            <a:endParaRPr lang="cs-CZ" sz="2800" dirty="0" smtClean="0">
              <a:latin typeface="Arial Nova" panose="020B0504020202020204" pitchFamily="34" charset="0"/>
            </a:endParaRPr>
          </a:p>
          <a:p>
            <a:r>
              <a:rPr lang="cs-CZ" sz="2800" dirty="0" smtClean="0">
                <a:latin typeface="Arial Nova" panose="020B0504020202020204" pitchFamily="34" charset="0"/>
              </a:rPr>
              <a:t>Náměty k procvičování:</a:t>
            </a: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3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3"/>
              </a:rPr>
              <a:t>www.skolasnadhledem.cz/game/925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4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4"/>
              </a:rPr>
              <a:t>www.umimecesky.cz/rozbory-privlastek-shodny-neshodny-1-uroven/2045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5"/>
              </a:rPr>
              <a:t>https://</a:t>
            </a:r>
            <a:r>
              <a:rPr lang="cs-CZ" sz="2000" dirty="0" smtClean="0">
                <a:latin typeface="Arial Nova" panose="020B0504020202020204" pitchFamily="34" charset="0"/>
                <a:hlinkClick r:id="rId5"/>
              </a:rPr>
              <a:t>www.umimecesky.cz/rozbory-privlastek-shodny-neshodny-2-uroven/2020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 Nova" panose="020B0504020202020204" pitchFamily="34" charset="0"/>
                <a:hlinkClick r:id="rId6"/>
              </a:rPr>
              <a:t>https://www.pravopisne.cz/2014/04/test-privlastek-shodny-a-neshodny-12/</a:t>
            </a:r>
            <a:endParaRPr lang="cs-CZ" sz="2000" dirty="0" smtClean="0">
              <a:latin typeface="Arial Nova" panose="020B0504020202020204" pitchFamily="34" charset="0"/>
            </a:endParaRPr>
          </a:p>
          <a:p>
            <a:pPr marL="0" indent="0">
              <a:buNone/>
            </a:pPr>
            <a:endParaRPr lang="cs-CZ" sz="2800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45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272</TotalTime>
  <Words>169</Words>
  <Application>Microsoft Office PowerPoint</Application>
  <PresentationFormat>Předvádění na obrazovce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Jmění</vt:lpstr>
      <vt:lpstr>Přívlastek (Pk)</vt:lpstr>
      <vt:lpstr>  Zhlédni video  https://www.facebook.com/1592412907697161/videos/219342686136303/</vt:lpstr>
      <vt:lpstr>Zápis do sešitu</vt:lpstr>
      <vt:lpstr>Zápis do sešitu</vt:lpstr>
      <vt:lpstr>Učebnice str. 71 – obrázek domu nahoře</vt:lpstr>
      <vt:lpstr>Správné řešení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 (Pk)</dc:title>
  <dc:creator>dlouh</dc:creator>
  <cp:lastModifiedBy>dlouh</cp:lastModifiedBy>
  <cp:revision>10</cp:revision>
  <dcterms:created xsi:type="dcterms:W3CDTF">2020-03-27T10:33:36Z</dcterms:created>
  <dcterms:modified xsi:type="dcterms:W3CDTF">2020-03-29T18:51:59Z</dcterms:modified>
</cp:coreProperties>
</file>