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82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80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19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33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67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93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18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30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49DCD-7F5F-4D53-B42E-EAA00CA66199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AE04-187B-4E62-BCEE-7255C2B0DD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65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louha@zsmecholupy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Příslovečné určení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94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Zapiš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Vyjadřuje bližší okolnosti dějů</a:t>
            </a:r>
          </a:p>
          <a:p>
            <a:r>
              <a:rPr lang="cs-CZ" sz="2600" dirty="0" smtClean="0"/>
              <a:t>Rozvíjí nejčastěji sloveso, někdy i přídavné jméno nebo příslovce</a:t>
            </a:r>
          </a:p>
          <a:p>
            <a:r>
              <a:rPr lang="cs-CZ" sz="2600" dirty="0" smtClean="0"/>
              <a:t>Nikdy nerozvíjí podstatné jméno (to rozvíjí pouze přívlastek)</a:t>
            </a:r>
          </a:p>
          <a:p>
            <a:r>
              <a:rPr lang="cs-CZ" sz="2600" dirty="0" smtClean="0"/>
              <a:t>Má přednost před předmětem</a:t>
            </a:r>
          </a:p>
          <a:p>
            <a:r>
              <a:rPr lang="cs-CZ" sz="2600" u="sng" dirty="0" smtClean="0"/>
              <a:t>Druhy příslovečného určení</a:t>
            </a:r>
            <a:r>
              <a:rPr lang="cs-CZ" sz="2600" dirty="0" smtClean="0"/>
              <a:t>: </a:t>
            </a:r>
          </a:p>
          <a:p>
            <a:pPr marL="0" indent="0">
              <a:buNone/>
            </a:pPr>
            <a:endParaRPr lang="cs-CZ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rgbClr val="00B050"/>
                </a:solidFill>
              </a:rPr>
              <a:t>místa</a:t>
            </a:r>
            <a:r>
              <a:rPr lang="cs-CZ" sz="2400" dirty="0" smtClean="0"/>
              <a:t> (Pum) – otázky</a:t>
            </a:r>
            <a:r>
              <a:rPr lang="cs-CZ" sz="2400" b="1" dirty="0" smtClean="0"/>
              <a:t> kde, kam, odkud, kudy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seděl </a:t>
            </a:r>
            <a:r>
              <a:rPr lang="cs-CZ" sz="2400" dirty="0" smtClean="0">
                <a:solidFill>
                  <a:srgbClr val="00B050"/>
                </a:solidFill>
              </a:rPr>
              <a:t>ve škole</a:t>
            </a:r>
            <a:r>
              <a:rPr lang="cs-CZ" sz="2400" dirty="0" smtClean="0"/>
              <a:t>, šel </a:t>
            </a:r>
            <a:r>
              <a:rPr lang="cs-CZ" sz="2400" dirty="0" smtClean="0">
                <a:solidFill>
                  <a:srgbClr val="00B050"/>
                </a:solidFill>
              </a:rPr>
              <a:t>do práce</a:t>
            </a:r>
            <a:r>
              <a:rPr lang="cs-CZ" sz="2400" dirty="0" smtClean="0"/>
              <a:t>, jede </a:t>
            </a:r>
            <a:r>
              <a:rPr lang="cs-CZ" sz="2400" dirty="0" smtClean="0">
                <a:solidFill>
                  <a:srgbClr val="00B050"/>
                </a:solidFill>
              </a:rPr>
              <a:t>z výletu</a:t>
            </a:r>
            <a:r>
              <a:rPr lang="cs-CZ" sz="2400" dirty="0" smtClean="0"/>
              <a:t>, projížděl </a:t>
            </a:r>
            <a:r>
              <a:rPr lang="cs-CZ" sz="2400" dirty="0" smtClean="0">
                <a:solidFill>
                  <a:srgbClr val="00B050"/>
                </a:solidFill>
              </a:rPr>
              <a:t>městem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</a:rPr>
              <a:t>č</a:t>
            </a:r>
            <a:r>
              <a:rPr lang="cs-CZ" sz="2400" dirty="0" smtClean="0">
                <a:solidFill>
                  <a:srgbClr val="002060"/>
                </a:solidFill>
              </a:rPr>
              <a:t>asu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smtClean="0"/>
              <a:t>(Puč) – otázky </a:t>
            </a:r>
            <a:r>
              <a:rPr lang="cs-CZ" sz="2400" b="1" dirty="0" smtClean="0"/>
              <a:t>kdy, odkdy, jak dlouho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přijel </a:t>
            </a:r>
            <a:r>
              <a:rPr lang="cs-CZ" sz="2400" dirty="0" smtClean="0">
                <a:solidFill>
                  <a:srgbClr val="002060"/>
                </a:solidFill>
              </a:rPr>
              <a:t>večer</a:t>
            </a:r>
            <a:r>
              <a:rPr lang="cs-CZ" sz="2400" dirty="0" smtClean="0"/>
              <a:t>, pracoval </a:t>
            </a:r>
            <a:r>
              <a:rPr lang="cs-CZ" sz="2400" dirty="0" smtClean="0">
                <a:solidFill>
                  <a:srgbClr val="002060"/>
                </a:solidFill>
              </a:rPr>
              <a:t>od rána</a:t>
            </a:r>
            <a:r>
              <a:rPr lang="cs-CZ" sz="2400" dirty="0" smtClean="0"/>
              <a:t>, necvičil celý </a:t>
            </a:r>
            <a:r>
              <a:rPr lang="cs-CZ" sz="2400" dirty="0" smtClean="0">
                <a:solidFill>
                  <a:srgbClr val="002060"/>
                </a:solidFill>
              </a:rPr>
              <a:t>týden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C000"/>
                </a:solidFill>
              </a:rPr>
              <a:t>z</a:t>
            </a:r>
            <a:r>
              <a:rPr lang="cs-CZ" sz="2400" dirty="0" smtClean="0">
                <a:solidFill>
                  <a:srgbClr val="FFC000"/>
                </a:solidFill>
              </a:rPr>
              <a:t>působu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Puz</a:t>
            </a:r>
            <a:r>
              <a:rPr lang="cs-CZ" sz="2400" dirty="0" smtClean="0"/>
              <a:t>) – otázky </a:t>
            </a:r>
            <a:r>
              <a:rPr lang="cs-CZ" sz="2400" b="1" dirty="0" smtClean="0"/>
              <a:t>jak, jakým způsobem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	</a:t>
            </a:r>
            <a:r>
              <a:rPr lang="cs-CZ" sz="2400" dirty="0" smtClean="0">
                <a:solidFill>
                  <a:srgbClr val="FFC000"/>
                </a:solidFill>
              </a:rPr>
              <a:t>pravidelně </a:t>
            </a:r>
            <a:r>
              <a:rPr lang="cs-CZ" sz="2400" dirty="0" smtClean="0"/>
              <a:t>cvičil, odpovídal </a:t>
            </a:r>
            <a:r>
              <a:rPr lang="cs-CZ" sz="2400" dirty="0" smtClean="0">
                <a:solidFill>
                  <a:srgbClr val="FFC000"/>
                </a:solidFill>
              </a:rPr>
              <a:t>vyhýbavě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2728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856984" cy="706090"/>
          </a:xfrm>
        </p:spPr>
        <p:txBody>
          <a:bodyPr>
            <a:normAutofit/>
          </a:bodyPr>
          <a:lstStyle/>
          <a:p>
            <a:r>
              <a:rPr lang="cs-CZ" sz="3400" dirty="0" smtClean="0">
                <a:solidFill>
                  <a:srgbClr val="7030A0"/>
                </a:solidFill>
              </a:rPr>
              <a:t>Co tím myslím, že má přednost před předmětem?</a:t>
            </a:r>
            <a:endParaRPr lang="cs-CZ" sz="3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59766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Cyklista se postavil na stupeň vítězů.</a:t>
            </a:r>
          </a:p>
          <a:p>
            <a:pPr marL="514350" indent="-514350">
              <a:buAutoNum type="arabicParenR"/>
            </a:pPr>
            <a:r>
              <a:rPr lang="cs-CZ" sz="2400" i="1" dirty="0" smtClean="0"/>
              <a:t>Nejprve vždy najdu </a:t>
            </a:r>
            <a:r>
              <a:rPr lang="cs-CZ" sz="2400" i="1" dirty="0" smtClean="0">
                <a:solidFill>
                  <a:schemeClr val="accent6">
                    <a:lumMod val="75000"/>
                  </a:schemeClr>
                </a:solidFill>
              </a:rPr>
              <a:t>základní skladební dvojici</a:t>
            </a:r>
          </a:p>
          <a:p>
            <a:pPr marL="0" indent="0">
              <a:buNone/>
            </a:pPr>
            <a:r>
              <a:rPr lang="cs-CZ" sz="2400" dirty="0" smtClean="0"/>
              <a:t>Co dělal? =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postavil se </a:t>
            </a:r>
            <a:r>
              <a:rPr lang="cs-CZ" sz="2400" dirty="0" smtClean="0"/>
              <a:t>(přísudek)</a:t>
            </a:r>
          </a:p>
          <a:p>
            <a:pPr marL="0" indent="0">
              <a:buNone/>
            </a:pPr>
            <a:r>
              <a:rPr lang="cs-CZ" sz="2400" dirty="0" smtClean="0"/>
              <a:t>Kdo se postavil? =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cyklista</a:t>
            </a:r>
            <a:r>
              <a:rPr lang="cs-CZ" sz="2400" dirty="0" smtClean="0"/>
              <a:t> (podmět)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/>
              <a:t>2) Použiji </a:t>
            </a:r>
            <a:r>
              <a:rPr lang="cs-CZ" sz="2400" i="1" dirty="0" smtClean="0">
                <a:solidFill>
                  <a:schemeClr val="accent6">
                    <a:lumMod val="75000"/>
                  </a:schemeClr>
                </a:solidFill>
              </a:rPr>
              <a:t>sloveso</a:t>
            </a:r>
            <a:r>
              <a:rPr lang="cs-CZ" sz="2400" i="1" dirty="0" smtClean="0"/>
              <a:t> (přísudek) </a:t>
            </a:r>
            <a:r>
              <a:rPr lang="cs-CZ" sz="2400" i="1" dirty="0" smtClean="0">
                <a:solidFill>
                  <a:schemeClr val="accent6">
                    <a:lumMod val="75000"/>
                  </a:schemeClr>
                </a:solidFill>
              </a:rPr>
              <a:t>a tázací slovo (případně pádovou otázku)</a:t>
            </a:r>
            <a:r>
              <a:rPr lang="cs-CZ" sz="2400" i="1" dirty="0" smtClean="0"/>
              <a:t>, abych našla další větný člen</a:t>
            </a:r>
          </a:p>
          <a:p>
            <a:pPr marL="0" indent="0">
              <a:buNone/>
            </a:pPr>
            <a:r>
              <a:rPr lang="cs-CZ" sz="2400" dirty="0" smtClean="0"/>
              <a:t>Postavil se </a:t>
            </a:r>
            <a:r>
              <a:rPr lang="cs-CZ" sz="2400" b="1" dirty="0" smtClean="0"/>
              <a:t>na koho, co</a:t>
            </a:r>
            <a:r>
              <a:rPr lang="cs-CZ" sz="2400" dirty="0" smtClean="0"/>
              <a:t>? = 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na stupeň </a:t>
            </a:r>
            <a:r>
              <a:rPr lang="cs-CZ" sz="2400" dirty="0" smtClean="0"/>
              <a:t>- vypadá to jako předmět (na ten se ptám pádovou otázkou)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Zkusím se ale zeptat i jinak!</a:t>
            </a:r>
          </a:p>
          <a:p>
            <a:pPr marL="0" indent="0">
              <a:buNone/>
            </a:pPr>
            <a:r>
              <a:rPr lang="cs-CZ" sz="2400" dirty="0" smtClean="0"/>
              <a:t>Postavil se </a:t>
            </a:r>
            <a:r>
              <a:rPr lang="cs-CZ" sz="2400" b="1" dirty="0" smtClean="0"/>
              <a:t>kam</a:t>
            </a:r>
            <a:r>
              <a:rPr lang="cs-CZ" sz="2400" dirty="0" smtClean="0"/>
              <a:t>? =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na stupeň </a:t>
            </a:r>
            <a:r>
              <a:rPr lang="cs-CZ" sz="2400" dirty="0" smtClean="0"/>
              <a:t>- příslovečné určení místa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Pokud se na nějaký větný člen mohu zeptat dvěma způsoby, příslovečné určení má přednost.</a:t>
            </a:r>
            <a:endParaRPr lang="cs-CZ" sz="2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98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Pozor na záměnu Pum x </a:t>
            </a:r>
            <a:r>
              <a:rPr lang="cs-CZ" dirty="0" err="1" smtClean="0">
                <a:solidFill>
                  <a:srgbClr val="7030A0"/>
                </a:solidFill>
              </a:rPr>
              <a:t>Pkn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764704"/>
            <a:ext cx="4316288" cy="583264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Přijel </a:t>
            </a:r>
            <a:r>
              <a:rPr lang="cs-CZ" b="1" dirty="0" smtClean="0"/>
              <a:t>z Prahy</a:t>
            </a:r>
            <a:r>
              <a:rPr lang="cs-CZ" dirty="0" smtClean="0"/>
              <a:t>.		   X	</a:t>
            </a:r>
            <a:endParaRPr lang="cs-CZ" dirty="0"/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Sloveso</a:t>
            </a:r>
            <a:r>
              <a:rPr lang="cs-CZ" sz="2000" dirty="0" smtClean="0"/>
              <a:t> je ve větě rozvíjeno </a:t>
            </a:r>
            <a:r>
              <a:rPr lang="cs-CZ" sz="2000" dirty="0" smtClean="0">
                <a:solidFill>
                  <a:srgbClr val="0070C0"/>
                </a:solidFill>
              </a:rPr>
              <a:t>předmětem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0070C0"/>
                </a:solidFill>
              </a:rPr>
              <a:t>nebo příslovečným určením</a:t>
            </a:r>
          </a:p>
          <a:p>
            <a:pPr marL="0" indent="0">
              <a:buNone/>
            </a:pPr>
            <a:r>
              <a:rPr lang="cs-CZ" sz="2000" i="1" dirty="0" smtClean="0"/>
              <a:t>Zeptám se: </a:t>
            </a:r>
          </a:p>
          <a:p>
            <a:pPr marL="0" indent="0">
              <a:buNone/>
            </a:pPr>
            <a:r>
              <a:rPr lang="cs-CZ" sz="2000" dirty="0" smtClean="0"/>
              <a:t>Přijel z koho, z čeho? = předmět</a:t>
            </a:r>
          </a:p>
          <a:p>
            <a:pPr marL="0" indent="0">
              <a:buNone/>
            </a:pPr>
            <a:r>
              <a:rPr lang="cs-CZ" sz="2000" b="1" dirty="0" smtClean="0"/>
              <a:t>ALE</a:t>
            </a:r>
          </a:p>
          <a:p>
            <a:pPr marL="0" indent="0">
              <a:buNone/>
            </a:pPr>
            <a:r>
              <a:rPr lang="cs-CZ" sz="2000" dirty="0" smtClean="0"/>
              <a:t>Přijel </a:t>
            </a:r>
            <a:r>
              <a:rPr lang="cs-CZ" sz="2000" b="1" dirty="0" smtClean="0"/>
              <a:t>odkud</a:t>
            </a:r>
            <a:r>
              <a:rPr lang="cs-CZ" sz="2000" dirty="0" smtClean="0"/>
              <a:t>? = </a:t>
            </a:r>
            <a:r>
              <a:rPr lang="cs-CZ" sz="2000" dirty="0" smtClean="0">
                <a:solidFill>
                  <a:srgbClr val="00B050"/>
                </a:solidFill>
              </a:rPr>
              <a:t>příslovečné určení místa</a:t>
            </a:r>
          </a:p>
          <a:p>
            <a:pPr marL="0" indent="0"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PŘÍSLOVEČNÉ URČNÍ MÁ PŘEDNOST PŘED PŘEDMĚTĚM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764704"/>
            <a:ext cx="4244280" cy="583264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Kamarád </a:t>
            </a:r>
            <a:r>
              <a:rPr lang="cs-CZ" b="1" dirty="0" smtClean="0"/>
              <a:t>z Prahy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Podstatné jméno </a:t>
            </a:r>
            <a:r>
              <a:rPr lang="cs-CZ" sz="2000" dirty="0" smtClean="0"/>
              <a:t>je ve větě rozvíjeno vždy </a:t>
            </a:r>
            <a:r>
              <a:rPr lang="cs-CZ" sz="2000" dirty="0" smtClean="0">
                <a:solidFill>
                  <a:srgbClr val="0070C0"/>
                </a:solidFill>
              </a:rPr>
              <a:t>přívlastkem</a:t>
            </a:r>
            <a:r>
              <a:rPr lang="cs-CZ" sz="2000" dirty="0" smtClean="0"/>
              <a:t> (shodným nebo neshodným)</a:t>
            </a:r>
          </a:p>
          <a:p>
            <a:pPr marL="0" indent="0">
              <a:buNone/>
            </a:pPr>
            <a:r>
              <a:rPr lang="cs-CZ" sz="2000" i="1" dirty="0" smtClean="0"/>
              <a:t>Podívám se na postavení:</a:t>
            </a:r>
          </a:p>
          <a:p>
            <a:pPr marL="0" indent="0">
              <a:buNone/>
            </a:pPr>
            <a:r>
              <a:rPr lang="cs-CZ" sz="2000" dirty="0"/>
              <a:t>z</a:t>
            </a:r>
            <a:r>
              <a:rPr lang="cs-CZ" sz="2000" dirty="0" smtClean="0"/>
              <a:t> Prahy stojí </a:t>
            </a:r>
            <a:r>
              <a:rPr lang="cs-CZ" sz="2000" b="1" dirty="0" smtClean="0"/>
              <a:t>ZA</a:t>
            </a:r>
            <a:r>
              <a:rPr lang="cs-CZ" sz="2000" dirty="0" smtClean="0"/>
              <a:t> podstatným jménem a obsahuje podstatné jméno = </a:t>
            </a:r>
            <a:r>
              <a:rPr lang="cs-CZ" sz="2000" dirty="0" smtClean="0">
                <a:solidFill>
                  <a:srgbClr val="00B050"/>
                </a:solidFill>
              </a:rPr>
              <a:t>přívlastek neshodný (</a:t>
            </a:r>
            <a:r>
              <a:rPr lang="cs-CZ" sz="2000" dirty="0" err="1" smtClean="0">
                <a:solidFill>
                  <a:srgbClr val="00B050"/>
                </a:solidFill>
              </a:rPr>
              <a:t>Pkn</a:t>
            </a:r>
            <a:r>
              <a:rPr lang="cs-CZ" sz="2000" dirty="0" smtClean="0">
                <a:solidFill>
                  <a:srgbClr val="00B050"/>
                </a:solidFill>
              </a:rPr>
              <a:t>)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X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Mohla bych z něj udělat přívlastek shodný (</a:t>
            </a:r>
            <a:r>
              <a:rPr lang="cs-CZ" sz="2000" dirty="0" err="1" smtClean="0"/>
              <a:t>Pks</a:t>
            </a:r>
            <a:r>
              <a:rPr lang="cs-CZ" sz="2000" dirty="0" smtClean="0"/>
              <a:t>) = pražský kamarád</a:t>
            </a:r>
            <a:endParaRPr lang="cs-CZ" sz="20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11560" y="1196752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5364088" y="1213683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23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Procvičování ústně – ke slovesům připojíme vhodná příslovečná určení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1944216" cy="514116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Přeskočil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Učíme se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Odjeli jsme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267744" y="1600200"/>
            <a:ext cx="6768752" cy="514116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 ohradě – (kde?) Pum</a:t>
            </a:r>
          </a:p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nes – (kdy?) Puč</a:t>
            </a:r>
          </a:p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vesela – (jak?) </a:t>
            </a:r>
            <a:r>
              <a:rPr lang="cs-CZ" dirty="0" err="1" smtClean="0"/>
              <a:t>Puz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e škole – (kde?) Pum</a:t>
            </a:r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d večera – (odkdy?) Puč</a:t>
            </a:r>
          </a:p>
          <a:p>
            <a:pPr marL="0" indent="0">
              <a:buNone/>
            </a:pPr>
            <a:r>
              <a:rPr lang="cs-CZ" dirty="0" smtClean="0"/>
              <a:t>Pilně – (jak?) </a:t>
            </a:r>
            <a:r>
              <a:rPr lang="cs-CZ" dirty="0" err="1" smtClean="0"/>
              <a:t>Puz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 dovolenou – (kam?) Pum</a:t>
            </a:r>
          </a:p>
          <a:p>
            <a:pPr marL="0" indent="0">
              <a:buNone/>
            </a:pPr>
            <a:r>
              <a:rPr lang="cs-CZ" dirty="0" smtClean="0"/>
              <a:t>Na víkend – (jak dlouho?) Puč</a:t>
            </a:r>
          </a:p>
          <a:p>
            <a:pPr marL="0" indent="0">
              <a:buNone/>
            </a:pPr>
            <a:r>
              <a:rPr lang="cs-CZ" dirty="0" smtClean="0"/>
              <a:t>Radostně – (jak) </a:t>
            </a:r>
            <a:r>
              <a:rPr lang="cs-CZ" dirty="0" err="1" smtClean="0"/>
              <a:t>Puz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10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Úkol písemný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506916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cs-CZ" b="1" dirty="0" smtClean="0"/>
              <a:t>Učebnice str. 75/2 </a:t>
            </a:r>
            <a:r>
              <a:rPr lang="cs-CZ" dirty="0" smtClean="0"/>
              <a:t>– k daným slovesům napiš vhodná příslovečná určení (tak, jako jsme procvičovali)</a:t>
            </a:r>
          </a:p>
          <a:p>
            <a:pPr marL="0" indent="0">
              <a:buNone/>
            </a:pPr>
            <a:r>
              <a:rPr lang="cs-CZ" dirty="0" smtClean="0"/>
              <a:t>     Pracuj do školního sešitu, pak vyfoť a odešli</a:t>
            </a:r>
          </a:p>
          <a:p>
            <a:r>
              <a:rPr lang="cs-CZ" b="1" dirty="0" smtClean="0"/>
              <a:t>Příloha 5 Příslovečné určení </a:t>
            </a:r>
            <a:r>
              <a:rPr lang="cs-CZ" dirty="0" smtClean="0"/>
              <a:t>– doplňuj do vět vhodná příslovečná určení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Hotový úkol pošli na e-mail: </a:t>
            </a:r>
            <a:r>
              <a:rPr lang="cs-CZ" b="1" dirty="0" smtClean="0">
                <a:hlinkClick r:id="rId3"/>
              </a:rPr>
              <a:t>dlouha@zsmecholupy.cz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Do 24. 4. 2020</a:t>
            </a:r>
            <a:endParaRPr lang="cs-CZ" b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85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359</Words>
  <Application>Microsoft Office PowerPoint</Application>
  <PresentationFormat>Předvádění na obrazovce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Příslovečné určení</vt:lpstr>
      <vt:lpstr>Zapiš do sešitu</vt:lpstr>
      <vt:lpstr>Co tím myslím, že má přednost před předmětem?</vt:lpstr>
      <vt:lpstr>Pozor na záměnu Pum x Pkn</vt:lpstr>
      <vt:lpstr>Procvičování ústně – ke slovesům připojíme vhodná příslovečná určení</vt:lpstr>
      <vt:lpstr>Úkol písemný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Příslovečné určení</dc:title>
  <dc:creator>dlouh</dc:creator>
  <cp:lastModifiedBy>dlouh</cp:lastModifiedBy>
  <cp:revision>9</cp:revision>
  <dcterms:created xsi:type="dcterms:W3CDTF">2020-04-17T07:42:38Z</dcterms:created>
  <dcterms:modified xsi:type="dcterms:W3CDTF">2020-04-17T09:11:04Z</dcterms:modified>
</cp:coreProperties>
</file>