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87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5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28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3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02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76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49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1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AB37-47C7-4D0A-B206-349CF7A4325B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37E1C-D78C-4682-9C41-54FA0CE7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49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l6TdPYqOX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cviceni.cz/exc/chk_exc.php" TargetMode="External"/><Relationship Id="rId2" Type="http://schemas.openxmlformats.org/officeDocument/2006/relationships/hyperlink" Target="https://www.skolasnadhledem.cz/game/36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ravopisne.cz/2014/12/test-predmet-ve-vetach-a-jeho-pad-10/" TargetMode="External"/><Relationship Id="rId4" Type="http://schemas.openxmlformats.org/officeDocument/2006/relationships/hyperlink" Target="https://www.pravopisne.cz/2017/03/hledani-predmetu-ve-vete-pravocviko-10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/>
          <a:lstStyle/>
          <a:p>
            <a:r>
              <a:rPr lang="cs-CZ" dirty="0" smtClean="0"/>
              <a:t>Předmět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Pt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7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Zhlédni video: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hlinkClick r:id="rId2"/>
              </a:rPr>
              <a:t>https://www.youtube.com/watch?v=8l6TdPYqOXw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Součástí videa je i krátká zmínka o příslovečném určení, </a:t>
            </a:r>
            <a:r>
              <a:rPr lang="cs-CZ" sz="2800" b="1" dirty="0" smtClean="0"/>
              <a:t>to ale budeme teprve probírat</a:t>
            </a:r>
            <a:r>
              <a:rPr lang="cs-CZ" sz="2800" dirty="0" smtClean="0"/>
              <a:t>, netrap se tím, že nevíš, o čem slečna mluví </a:t>
            </a:r>
            <a:r>
              <a:rPr lang="cs-CZ" sz="2800" dirty="0" smtClean="0">
                <a:sym typeface="Wingdings" panose="05000000000000000000" pitchFamily="2" charset="2"/>
              </a:rPr>
              <a:t> Předmět vysvětluje skoro tak hezky jako já </a:t>
            </a:r>
          </a:p>
          <a:p>
            <a:pPr marL="0" indent="0">
              <a:buNone/>
            </a:pP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85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Zapiš do sešitu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832648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Předmět</a:t>
            </a:r>
            <a:r>
              <a:rPr lang="cs-CZ" sz="2800" dirty="0" smtClean="0"/>
              <a:t> (</a:t>
            </a:r>
            <a:r>
              <a:rPr lang="cs-CZ" sz="2800" dirty="0" err="1" smtClean="0"/>
              <a:t>Pt</a:t>
            </a:r>
            <a:r>
              <a:rPr lang="cs-CZ" sz="2800" dirty="0" smtClean="0"/>
              <a:t>) rozvíjí ve větě většinou sloveso</a:t>
            </a:r>
          </a:p>
          <a:p>
            <a:r>
              <a:rPr lang="cs-CZ" sz="2800" dirty="0" smtClean="0"/>
              <a:t>Ptáme se na něj pádovými otázkami (kromě 1. a 5. pádu)</a:t>
            </a:r>
          </a:p>
          <a:p>
            <a:r>
              <a:rPr lang="cs-CZ" sz="2800" dirty="0" smtClean="0"/>
              <a:t>Bývá nejčastěji vyjádřen: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podstatným jménem – Nosil jsem </a:t>
            </a:r>
            <a:r>
              <a:rPr lang="cs-CZ" sz="2800" dirty="0" smtClean="0">
                <a:solidFill>
                  <a:srgbClr val="C00000"/>
                </a:solidFill>
              </a:rPr>
              <a:t>roušku</a:t>
            </a:r>
            <a:r>
              <a:rPr lang="cs-CZ" sz="2800" dirty="0" smtClean="0"/>
              <a:t>. </a:t>
            </a:r>
          </a:p>
          <a:p>
            <a:pPr marL="0" indent="0">
              <a:buNone/>
            </a:pPr>
            <a:r>
              <a:rPr lang="cs-CZ" sz="2800" dirty="0"/>
              <a:t>z</a:t>
            </a:r>
            <a:r>
              <a:rPr lang="cs-CZ" sz="2800" dirty="0" smtClean="0"/>
              <a:t>ájmenem – Zavoláme </a:t>
            </a:r>
            <a:r>
              <a:rPr lang="cs-CZ" sz="2800" dirty="0" smtClean="0">
                <a:solidFill>
                  <a:srgbClr val="C00000"/>
                </a:solidFill>
              </a:rPr>
              <a:t>jim</a:t>
            </a:r>
            <a:r>
              <a:rPr lang="cs-CZ" sz="2800" dirty="0" smtClean="0"/>
              <a:t>. </a:t>
            </a:r>
          </a:p>
          <a:p>
            <a:pPr marL="0" indent="0">
              <a:buNone/>
            </a:pPr>
            <a:r>
              <a:rPr lang="cs-CZ" sz="2800" dirty="0" smtClean="0"/>
              <a:t>Infinitivem slovesa – Umíš </a:t>
            </a:r>
            <a:r>
              <a:rPr lang="cs-CZ" sz="2800" dirty="0" smtClean="0">
                <a:solidFill>
                  <a:srgbClr val="C00000"/>
                </a:solidFill>
              </a:rPr>
              <a:t>malovat</a:t>
            </a:r>
            <a:r>
              <a:rPr lang="cs-CZ" sz="2800" dirty="0" smtClean="0"/>
              <a:t>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1496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Jak najdu předmět ve větě?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smtClean="0"/>
              <a:t>Táta koupil mamce krásnou kytku. </a:t>
            </a:r>
          </a:p>
          <a:p>
            <a:pPr marL="514350" indent="-514350">
              <a:buAutoNum type="arabicParenR"/>
            </a:pPr>
            <a:r>
              <a:rPr lang="cs-CZ" sz="3000" dirty="0" smtClean="0"/>
              <a:t>Najdu ve větě sloveso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>
                <a:solidFill>
                  <a:srgbClr val="00B050"/>
                </a:solidFill>
              </a:rPr>
              <a:t>Co dělal? </a:t>
            </a:r>
            <a:r>
              <a:rPr lang="cs-CZ" sz="3000" dirty="0" smtClean="0"/>
              <a:t>= koupil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2)  Zeptám se slovesem a pádovou otázkou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>
                <a:solidFill>
                  <a:srgbClr val="C00000"/>
                </a:solidFill>
              </a:rPr>
              <a:t>KOHO, CO </a:t>
            </a:r>
            <a:r>
              <a:rPr lang="cs-CZ" sz="3000" dirty="0" smtClean="0">
                <a:solidFill>
                  <a:srgbClr val="00B050"/>
                </a:solidFill>
              </a:rPr>
              <a:t>koupil</a:t>
            </a:r>
            <a:r>
              <a:rPr lang="cs-CZ" sz="3000" dirty="0" smtClean="0"/>
              <a:t>? = kytku (4.p)</a:t>
            </a:r>
          </a:p>
          <a:p>
            <a:pPr marL="0" indent="0">
              <a:buNone/>
            </a:pPr>
            <a:r>
              <a:rPr lang="cs-CZ" sz="3000" dirty="0" smtClean="0">
                <a:solidFill>
                  <a:srgbClr val="C00000"/>
                </a:solidFill>
              </a:rPr>
              <a:t>KOMU, ČEMU </a:t>
            </a:r>
            <a:r>
              <a:rPr lang="cs-CZ" sz="3000" dirty="0" smtClean="0">
                <a:solidFill>
                  <a:srgbClr val="00B050"/>
                </a:solidFill>
              </a:rPr>
              <a:t>koupil</a:t>
            </a:r>
            <a:r>
              <a:rPr lang="cs-CZ" sz="3000" dirty="0" smtClean="0"/>
              <a:t>? = mamce (3.p)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Poznámka: Kdo zapomněl pády, může si je připomenout v učebnici na straně 11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99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208" y="18864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Procvičujeme ústně</a:t>
            </a:r>
            <a:br>
              <a:rPr lang="cs-CZ" sz="3200" dirty="0" smtClean="0">
                <a:solidFill>
                  <a:srgbClr val="7030A0"/>
                </a:solidFill>
              </a:rPr>
            </a:br>
            <a:r>
              <a:rPr lang="cs-CZ" sz="3200" b="0" dirty="0" smtClean="0"/>
              <a:t>Ve větě najdi </a:t>
            </a:r>
            <a:r>
              <a:rPr lang="cs-CZ" sz="3200" b="0" dirty="0" smtClean="0">
                <a:solidFill>
                  <a:srgbClr val="C00000"/>
                </a:solidFill>
              </a:rPr>
              <a:t>předmět</a:t>
            </a:r>
            <a:r>
              <a:rPr lang="cs-CZ" sz="3200" b="0" dirty="0" smtClean="0"/>
              <a:t> a urči pád.</a:t>
            </a:r>
            <a:br>
              <a:rPr lang="cs-CZ" sz="3200" b="0" dirty="0" smtClean="0"/>
            </a:b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5496" y="980728"/>
            <a:ext cx="4460304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dirty="0" smtClean="0"/>
              <a:t>                         </a:t>
            </a:r>
            <a:r>
              <a:rPr lang="cs-CZ" sz="1800" dirty="0" smtClean="0"/>
              <a:t>2.p       7.p </a:t>
            </a:r>
          </a:p>
          <a:p>
            <a:pPr marL="0" indent="0" algn="just">
              <a:buNone/>
            </a:pPr>
            <a:r>
              <a:rPr lang="cs-CZ" sz="2400" dirty="0" smtClean="0"/>
              <a:t>Dotkl se mě rukou. </a:t>
            </a:r>
          </a:p>
          <a:p>
            <a:pPr marL="0" indent="0" algn="just">
              <a:buNone/>
            </a:pPr>
            <a:r>
              <a:rPr lang="cs-CZ" sz="2200" dirty="0" smtClean="0"/>
              <a:t>                                                       </a:t>
            </a:r>
            <a:r>
              <a:rPr lang="cs-CZ" sz="2000" dirty="0" smtClean="0"/>
              <a:t>4.p</a:t>
            </a:r>
            <a:endParaRPr lang="cs-CZ" sz="1800" dirty="0"/>
          </a:p>
          <a:p>
            <a:pPr marL="0" indent="0" algn="just">
              <a:buNone/>
            </a:pPr>
            <a:r>
              <a:rPr lang="cs-CZ" sz="2200" dirty="0" smtClean="0"/>
              <a:t>Jitka zapomněla na svého kamaráda. </a:t>
            </a:r>
          </a:p>
          <a:p>
            <a:pPr marL="0" indent="0" algn="just">
              <a:buNone/>
            </a:pPr>
            <a:r>
              <a:rPr lang="cs-CZ" sz="2400" dirty="0" smtClean="0"/>
              <a:t>             </a:t>
            </a:r>
            <a:r>
              <a:rPr lang="cs-CZ" sz="2000" dirty="0" smtClean="0"/>
              <a:t>3.p         4.p</a:t>
            </a:r>
            <a:endParaRPr lang="cs-CZ" sz="2000" dirty="0"/>
          </a:p>
          <a:p>
            <a:pPr marL="0" indent="0" algn="just">
              <a:buNone/>
            </a:pPr>
            <a:r>
              <a:rPr lang="cs-CZ" sz="2400" dirty="0" smtClean="0"/>
              <a:t>Podej mi ven židli. </a:t>
            </a:r>
            <a:endParaRPr lang="cs-CZ" sz="2400" dirty="0"/>
          </a:p>
          <a:p>
            <a:pPr marL="0" indent="0" algn="just">
              <a:buNone/>
            </a:pPr>
            <a:r>
              <a:rPr lang="cs-CZ" sz="2200" dirty="0" smtClean="0"/>
              <a:t>                                   </a:t>
            </a:r>
            <a:r>
              <a:rPr lang="cs-CZ" sz="2000" dirty="0" smtClean="0"/>
              <a:t>2.p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2200" dirty="0" smtClean="0"/>
              <a:t>Zúčastnili jsme se finále ve volejbale. </a:t>
            </a:r>
          </a:p>
          <a:p>
            <a:pPr marL="0" indent="0" algn="just">
              <a:buNone/>
            </a:pPr>
            <a:r>
              <a:rPr lang="cs-CZ" sz="2200" dirty="0" smtClean="0"/>
              <a:t>              </a:t>
            </a:r>
            <a:endParaRPr lang="cs-CZ" sz="1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388296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prstClr val="black"/>
                </a:solidFill>
              </a:rPr>
              <a:t>                                </a:t>
            </a:r>
            <a:r>
              <a:rPr lang="cs-CZ" sz="2000" dirty="0" smtClean="0">
                <a:solidFill>
                  <a:prstClr val="black"/>
                </a:solidFill>
              </a:rPr>
              <a:t>4.p       3.p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prstClr val="black"/>
                </a:solidFill>
              </a:rPr>
              <a:t>Napsal </a:t>
            </a:r>
            <a:r>
              <a:rPr lang="cs-CZ" sz="2400" dirty="0">
                <a:solidFill>
                  <a:prstClr val="black"/>
                </a:solidFill>
              </a:rPr>
              <a:t>dlouhý dopis bratrovi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400" b="0" dirty="0" smtClean="0">
                <a:solidFill>
                  <a:prstClr val="black"/>
                </a:solidFill>
              </a:rPr>
              <a:t>                                                  </a:t>
            </a:r>
            <a:r>
              <a:rPr lang="cs-CZ" sz="2000" b="0" dirty="0" smtClean="0">
                <a:solidFill>
                  <a:prstClr val="black"/>
                </a:solidFill>
              </a:rPr>
              <a:t>4.p</a:t>
            </a:r>
            <a:endParaRPr lang="cs-CZ" sz="2000" b="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cs-CZ" sz="2300" dirty="0">
                <a:solidFill>
                  <a:prstClr val="black"/>
                </a:solidFill>
              </a:rPr>
              <a:t>Poznali jsme jeho nedobré úmysly. </a:t>
            </a:r>
            <a:endParaRPr lang="cs-CZ" sz="23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cs-CZ" sz="2200" dirty="0" smtClean="0">
                <a:solidFill>
                  <a:prstClr val="black"/>
                </a:solidFill>
              </a:rPr>
              <a:t>                                    </a:t>
            </a:r>
            <a:r>
              <a:rPr lang="cs-CZ" sz="2000" dirty="0" smtClean="0">
                <a:solidFill>
                  <a:prstClr val="black"/>
                </a:solidFill>
              </a:rPr>
              <a:t>4.p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cs-CZ" sz="2400" dirty="0">
                <a:solidFill>
                  <a:prstClr val="black"/>
                </a:solidFill>
              </a:rPr>
              <a:t>Četl jsem dobrou knihu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400" b="0" dirty="0" smtClean="0">
                <a:solidFill>
                  <a:prstClr val="black"/>
                </a:solidFill>
              </a:rPr>
              <a:t>                                     </a:t>
            </a:r>
            <a:r>
              <a:rPr lang="cs-CZ" sz="2000" b="0" dirty="0" smtClean="0">
                <a:solidFill>
                  <a:prstClr val="black"/>
                </a:solidFill>
              </a:rPr>
              <a:t>3.p</a:t>
            </a:r>
            <a:endParaRPr lang="cs-CZ" sz="2000" b="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Vítek byl podobný matce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sz="2800" b="0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1268125" y="1701334"/>
            <a:ext cx="38377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691680" y="1700808"/>
            <a:ext cx="6480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6672499" y="1844824"/>
            <a:ext cx="50405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7344308" y="1844987"/>
            <a:ext cx="9361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3059832" y="2564904"/>
            <a:ext cx="100811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7927340" y="2636912"/>
            <a:ext cx="79208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948917" y="3356992"/>
            <a:ext cx="26429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1799692" y="3356992"/>
            <a:ext cx="4320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6924527" y="3501008"/>
            <a:ext cx="72008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2195736" y="4221088"/>
            <a:ext cx="57606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7128284" y="4365104"/>
            <a:ext cx="68407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38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7030A0"/>
                </a:solidFill>
              </a:rPr>
              <a:t>Procvičuj předmět on-line</a:t>
            </a:r>
            <a:br>
              <a:rPr lang="cs-CZ" sz="2800" dirty="0" smtClean="0">
                <a:solidFill>
                  <a:srgbClr val="7030A0"/>
                </a:solidFill>
              </a:rPr>
            </a:br>
            <a:r>
              <a:rPr lang="cs-CZ" sz="2800" dirty="0" smtClean="0"/>
              <a:t>Nemusíš splnit všechna cvičení, udělej jen ta, která tě budou bavit 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smtClean="0">
                <a:hlinkClick r:id="rId2"/>
              </a:rPr>
              <a:t>https://www.skolasnadhledem.cz/game/360</a:t>
            </a:r>
            <a:endParaRPr lang="cs-CZ" sz="2400" dirty="0" smtClean="0"/>
          </a:p>
          <a:p>
            <a:r>
              <a:rPr lang="cs-CZ" sz="2400" dirty="0" smtClean="0">
                <a:hlinkClick r:id="rId3"/>
              </a:rPr>
              <a:t>https://www.onlinecviceni.cz/exc/chk_exc.php</a:t>
            </a:r>
            <a:endParaRPr lang="cs-CZ" sz="2400" dirty="0" smtClean="0"/>
          </a:p>
          <a:p>
            <a:r>
              <a:rPr lang="cs-CZ" sz="2400" dirty="0" smtClean="0">
                <a:hlinkClick r:id="rId4"/>
              </a:rPr>
              <a:t>https://www.pravopisne.cz/2017/03/hledani-predmetu-ve-vete-pravocviko-10/</a:t>
            </a:r>
            <a:endParaRPr lang="cs-CZ" sz="2400" dirty="0" smtClean="0"/>
          </a:p>
          <a:p>
            <a:r>
              <a:rPr lang="cs-CZ" sz="2400" dirty="0" smtClean="0">
                <a:hlinkClick r:id="rId5"/>
              </a:rPr>
              <a:t>https://www.pravopisne.cz/2014/12/test-predmet-ve-vetach-a-jeho-pad-10/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334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Procvičujeme písemně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V příloze 4 Předmět </a:t>
            </a:r>
            <a:r>
              <a:rPr lang="cs-CZ" dirty="0" smtClean="0"/>
              <a:t>najdeš text, </a:t>
            </a:r>
            <a:r>
              <a:rPr lang="cs-CZ" dirty="0" smtClean="0"/>
              <a:t>ve kterém</a:t>
            </a:r>
            <a:r>
              <a:rPr lang="cs-CZ" dirty="0" smtClean="0"/>
              <a:t> </a:t>
            </a:r>
            <a:r>
              <a:rPr lang="cs-CZ" dirty="0" smtClean="0"/>
              <a:t>máš do vět doplňovat vhodné předměty a určovat pád</a:t>
            </a:r>
          </a:p>
          <a:p>
            <a:pPr marL="0" indent="0">
              <a:buNone/>
            </a:pPr>
            <a:r>
              <a:rPr lang="cs-CZ" dirty="0" smtClean="0"/>
              <a:t>-přílohu si stáhni a doplň přímo do textu</a:t>
            </a:r>
          </a:p>
          <a:p>
            <a:pPr marL="0" indent="0">
              <a:buNone/>
            </a:pPr>
            <a:r>
              <a:rPr lang="cs-CZ" dirty="0" smtClean="0"/>
              <a:t>-nebo najdeš text v učebnici str. 73/2 – můžeš přepsat do sešitu (ale doporučuji </a:t>
            </a:r>
            <a:r>
              <a:rPr lang="cs-CZ" smtClean="0"/>
              <a:t>první </a:t>
            </a:r>
            <a:r>
              <a:rPr lang="cs-CZ" smtClean="0"/>
              <a:t>možnost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r>
              <a:rPr lang="cs-CZ" smtClean="0"/>
              <a:t>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Hotové cvičení pošli na e-mail: </a:t>
            </a:r>
            <a:r>
              <a:rPr lang="cs-CZ" b="1" dirty="0" smtClean="0">
                <a:hlinkClick r:id="rId2"/>
              </a:rPr>
              <a:t>dlouha@zsmecholupy.cz</a:t>
            </a:r>
            <a:r>
              <a:rPr lang="cs-CZ" b="1" dirty="0" smtClean="0"/>
              <a:t> do </a:t>
            </a:r>
            <a:r>
              <a:rPr lang="cs-CZ" b="1" dirty="0" smtClean="0"/>
              <a:t>19.4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296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299</Words>
  <Application>Microsoft Office PowerPoint</Application>
  <PresentationFormat>Předvádění na obrazovce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Předmět (Pt)</vt:lpstr>
      <vt:lpstr>Zhlédni video:</vt:lpstr>
      <vt:lpstr>Zapiš do sešitu</vt:lpstr>
      <vt:lpstr>Jak najdu předmět ve větě?</vt:lpstr>
      <vt:lpstr>Procvičujeme ústně Ve větě najdi předmět a urči pád. </vt:lpstr>
      <vt:lpstr>Procvičuj předmět on-line Nemusíš splnit všechna cvičení, udělej jen ta, která tě budou bavit </vt:lpstr>
      <vt:lpstr>Procvičujeme písemně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Předmět (Pt)</dc:title>
  <dc:creator>dlouh</dc:creator>
  <cp:lastModifiedBy>dlouh</cp:lastModifiedBy>
  <cp:revision>9</cp:revision>
  <dcterms:created xsi:type="dcterms:W3CDTF">2020-04-10T15:17:23Z</dcterms:created>
  <dcterms:modified xsi:type="dcterms:W3CDTF">2020-04-14T07:08:20Z</dcterms:modified>
</cp:coreProperties>
</file>