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67E3-D2F8-4164-A9DC-C246BDF3DFB9}" type="datetimeFigureOut">
              <a:rPr lang="cs-CZ" smtClean="0"/>
              <a:pPr/>
              <a:t>21.1.2012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07B4-B5CD-447F-89F6-FE677AFE4C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67E3-D2F8-4164-A9DC-C246BDF3DFB9}" type="datetimeFigureOut">
              <a:rPr lang="cs-CZ" smtClean="0"/>
              <a:pPr/>
              <a:t>21.1.2012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07B4-B5CD-447F-89F6-FE677AFE4C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67E3-D2F8-4164-A9DC-C246BDF3DFB9}" type="datetimeFigureOut">
              <a:rPr lang="cs-CZ" smtClean="0"/>
              <a:pPr/>
              <a:t>21.1.2012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07B4-B5CD-447F-89F6-FE677AFE4C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67E3-D2F8-4164-A9DC-C246BDF3DFB9}" type="datetimeFigureOut">
              <a:rPr lang="cs-CZ" smtClean="0"/>
              <a:pPr/>
              <a:t>21.1.2012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07B4-B5CD-447F-89F6-FE677AFE4C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67E3-D2F8-4164-A9DC-C246BDF3DFB9}" type="datetimeFigureOut">
              <a:rPr lang="cs-CZ" smtClean="0"/>
              <a:pPr/>
              <a:t>21.1.2012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07B4-B5CD-447F-89F6-FE677AFE4C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67E3-D2F8-4164-A9DC-C246BDF3DFB9}" type="datetimeFigureOut">
              <a:rPr lang="cs-CZ" smtClean="0"/>
              <a:pPr/>
              <a:t>21.1.2012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07B4-B5CD-447F-89F6-FE677AFE4C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67E3-D2F8-4164-A9DC-C246BDF3DFB9}" type="datetimeFigureOut">
              <a:rPr lang="cs-CZ" smtClean="0"/>
              <a:pPr/>
              <a:t>21.1.2012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07B4-B5CD-447F-89F6-FE677AFE4C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67E3-D2F8-4164-A9DC-C246BDF3DFB9}" type="datetimeFigureOut">
              <a:rPr lang="cs-CZ" smtClean="0"/>
              <a:pPr/>
              <a:t>21.1.2012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07B4-B5CD-447F-89F6-FE677AFE4C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67E3-D2F8-4164-A9DC-C246BDF3DFB9}" type="datetimeFigureOut">
              <a:rPr lang="cs-CZ" smtClean="0"/>
              <a:pPr/>
              <a:t>21.1.2012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07B4-B5CD-447F-89F6-FE677AFE4C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67E3-D2F8-4164-A9DC-C246BDF3DFB9}" type="datetimeFigureOut">
              <a:rPr lang="cs-CZ" smtClean="0"/>
              <a:pPr/>
              <a:t>21.1.2012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07B4-B5CD-447F-89F6-FE677AFE4C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F67E3-D2F8-4164-A9DC-C246BDF3DFB9}" type="datetimeFigureOut">
              <a:rPr lang="cs-CZ" smtClean="0"/>
              <a:pPr/>
              <a:t>21.1.2012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07B4-B5CD-447F-89F6-FE677AFE4C6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F67E3-D2F8-4164-A9DC-C246BDF3DFB9}" type="datetimeFigureOut">
              <a:rPr lang="cs-CZ" smtClean="0"/>
              <a:pPr/>
              <a:t>21.1.2012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907B4-B5CD-447F-89F6-FE677AFE4C6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sumava-cerne-jezero01[1].jpg"/>
          <p:cNvPicPr>
            <a:picLocks noChangeAspect="1"/>
          </p:cNvPicPr>
          <p:nvPr/>
        </p:nvPicPr>
        <p:blipFill>
          <a:blip r:embed="rId2"/>
          <a:srcRect r="8214" b="663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42910" y="2714620"/>
            <a:ext cx="79787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Superlatives</a:t>
            </a:r>
            <a:r>
              <a:rPr lang="cs-CZ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cs-CZ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</a:t>
            </a:r>
            <a:r>
              <a:rPr lang="cs-CZ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endParaRPr lang="cs-CZ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1435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cerne-jezero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371342" y="4071942"/>
            <a:ext cx="877265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Šumava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country.</a:t>
            </a:r>
          </a:p>
          <a:p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forests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sceneries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lakes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full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dangerous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disappeared</a:t>
            </a:r>
            <a:r>
              <a:rPr lang="cs-CZ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cerne-jezero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Obrázek 5" descr="DSCN4677.JPG"/>
          <p:cNvPicPr>
            <a:picLocks noChangeAspect="1"/>
          </p:cNvPicPr>
          <p:nvPr/>
        </p:nvPicPr>
        <p:blipFill>
          <a:blip r:embed="rId3" cstate="print"/>
          <a:srcRect l="2783" t="13036" r="73095"/>
          <a:stretch>
            <a:fillRect/>
          </a:stretch>
        </p:blipFill>
        <p:spPr>
          <a:xfrm>
            <a:off x="-500098" y="1857364"/>
            <a:ext cx="1857388" cy="525229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Zaoblený obdélníkový popisek 6"/>
          <p:cNvSpPr/>
          <p:nvPr/>
        </p:nvSpPr>
        <p:spPr>
          <a:xfrm>
            <a:off x="428596" y="500042"/>
            <a:ext cx="3286148" cy="857256"/>
          </a:xfrm>
          <a:prstGeom prst="wedgeRoundRectCallout">
            <a:avLst>
              <a:gd name="adj1" fmla="val -34324"/>
              <a:gd name="adj2" fmla="val 1772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largest</a:t>
            </a:r>
            <a:r>
              <a:rPr lang="cs-CZ" dirty="0" smtClean="0"/>
              <a:t> </a:t>
            </a:r>
            <a:r>
              <a:rPr lang="cs-CZ" dirty="0" err="1" smtClean="0"/>
              <a:t>natural</a:t>
            </a:r>
            <a:r>
              <a:rPr lang="cs-CZ" dirty="0" smtClean="0"/>
              <a:t> </a:t>
            </a:r>
            <a:r>
              <a:rPr lang="cs-CZ" dirty="0" err="1" smtClean="0"/>
              <a:t>lake</a:t>
            </a:r>
            <a:r>
              <a:rPr lang="cs-CZ" dirty="0" smtClean="0"/>
              <a:t> , „Černé“ (</a:t>
            </a:r>
            <a:r>
              <a:rPr lang="cs-CZ" dirty="0" err="1" smtClean="0"/>
              <a:t>black</a:t>
            </a:r>
            <a:r>
              <a:rPr lang="cs-CZ" dirty="0" smtClean="0"/>
              <a:t>) </a:t>
            </a:r>
            <a:r>
              <a:rPr lang="cs-CZ" dirty="0" err="1" smtClean="0"/>
              <a:t>lake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umava-cerne-jezero01[1].jpg"/>
          <p:cNvPicPr>
            <a:picLocks noGrp="1" noChangeAspect="1"/>
          </p:cNvPicPr>
          <p:nvPr>
            <p:ph idx="1"/>
          </p:nvPr>
        </p:nvPicPr>
        <p:blipFill>
          <a:blip r:embed="rId2"/>
          <a:srcRect r="8214" b="5157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ovéPole 4"/>
          <p:cNvSpPr txBox="1"/>
          <p:nvPr/>
        </p:nvSpPr>
        <p:spPr>
          <a:xfrm>
            <a:off x="601340" y="857232"/>
            <a:ext cx="854266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Černé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lake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Šumava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largest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area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18,4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hectars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also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deepest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maximum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depth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39,8 </a:t>
            </a:r>
            <a:r>
              <a:rPr lang="cs-CZ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meters</a:t>
            </a:r>
            <a:r>
              <a:rPr lang="cs-CZ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_MG_4094-1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ázek 4" descr="DSCN4678.JPG"/>
          <p:cNvPicPr>
            <a:picLocks noChangeAspect="1"/>
          </p:cNvPicPr>
          <p:nvPr/>
        </p:nvPicPr>
        <p:blipFill>
          <a:blip r:embed="rId3" cstate="print"/>
          <a:srcRect l="21318" r="46927"/>
          <a:stretch>
            <a:fillRect/>
          </a:stretch>
        </p:blipFill>
        <p:spPr>
          <a:xfrm>
            <a:off x="0" y="1857364"/>
            <a:ext cx="2214578" cy="52181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Zaoblený obdélníkový popisek 5"/>
          <p:cNvSpPr/>
          <p:nvPr/>
        </p:nvSpPr>
        <p:spPr>
          <a:xfrm>
            <a:off x="500034" y="214290"/>
            <a:ext cx="3557606" cy="1469904"/>
          </a:xfrm>
          <a:prstGeom prst="wedgeRoundRectCallout">
            <a:avLst>
              <a:gd name="adj1" fmla="val -17328"/>
              <a:gd name="adj2" fmla="val 1247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 Šumava </a:t>
            </a:r>
            <a:r>
              <a:rPr lang="cs-CZ" dirty="0" err="1" smtClean="0"/>
              <a:t>national</a:t>
            </a:r>
            <a:r>
              <a:rPr lang="cs-CZ" dirty="0" smtClean="0"/>
              <a:t> park </a:t>
            </a:r>
            <a:r>
              <a:rPr lang="cs-CZ" dirty="0" err="1" smtClean="0"/>
              <a:t>also</a:t>
            </a:r>
            <a:r>
              <a:rPr lang="cs-CZ" dirty="0" smtClean="0"/>
              <a:t> </a:t>
            </a:r>
            <a:r>
              <a:rPr lang="cs-CZ" dirty="0" err="1" smtClean="0"/>
              <a:t>streams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most </a:t>
            </a:r>
            <a:r>
              <a:rPr lang="cs-CZ" dirty="0" err="1" smtClean="0"/>
              <a:t>beautiful</a:t>
            </a:r>
            <a:r>
              <a:rPr lang="cs-CZ" dirty="0" smtClean="0"/>
              <a:t> 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longest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- Vltava. Vltava </a:t>
            </a:r>
            <a:r>
              <a:rPr lang="cs-CZ" dirty="0" err="1" smtClean="0"/>
              <a:t>flows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 </a:t>
            </a:r>
            <a:r>
              <a:rPr lang="cs-CZ" dirty="0" err="1" smtClean="0"/>
              <a:t>North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all</a:t>
            </a:r>
            <a:r>
              <a:rPr lang="cs-CZ" dirty="0" smtClean="0"/>
              <a:t> Bohemia, </a:t>
            </a:r>
            <a:r>
              <a:rPr lang="cs-CZ" dirty="0" err="1" smtClean="0"/>
              <a:t>then</a:t>
            </a:r>
            <a:r>
              <a:rPr lang="cs-CZ" dirty="0" smtClean="0"/>
              <a:t> in Mělník </a:t>
            </a:r>
            <a:r>
              <a:rPr lang="cs-CZ" dirty="0" err="1" smtClean="0"/>
              <a:t>flows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Elb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4214810" y="6000768"/>
            <a:ext cx="4271986" cy="612648"/>
          </a:xfrm>
          <a:prstGeom prst="wedgeRoundRectCallout">
            <a:avLst>
              <a:gd name="adj1" fmla="val -109694"/>
              <a:gd name="adj2" fmla="val -5277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largest</a:t>
            </a:r>
            <a:r>
              <a:rPr lang="cs-CZ" dirty="0" smtClean="0"/>
              <a:t> dam on Vltava </a:t>
            </a:r>
            <a:r>
              <a:rPr lang="cs-CZ" dirty="0" err="1" smtClean="0"/>
              <a:t>river</a:t>
            </a:r>
            <a:r>
              <a:rPr lang="cs-CZ" dirty="0" smtClean="0"/>
              <a:t>- Lipno.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covers</a:t>
            </a:r>
            <a:r>
              <a:rPr lang="cs-CZ" dirty="0" smtClean="0"/>
              <a:t> 48,7 square </a:t>
            </a:r>
            <a:r>
              <a:rPr lang="cs-CZ" dirty="0" err="1" smtClean="0"/>
              <a:t>kilometers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orlik_let_z_dalky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Obrázek 4" descr="DSCN4678.JPG"/>
          <p:cNvPicPr>
            <a:picLocks noChangeAspect="1"/>
          </p:cNvPicPr>
          <p:nvPr/>
        </p:nvPicPr>
        <p:blipFill>
          <a:blip r:embed="rId3" cstate="print"/>
          <a:srcRect l="21318" r="46927"/>
          <a:stretch>
            <a:fillRect/>
          </a:stretch>
        </p:blipFill>
        <p:spPr>
          <a:xfrm>
            <a:off x="0" y="1857364"/>
            <a:ext cx="2214578" cy="52181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Zaoblený obdélníkový popisek 5"/>
          <p:cNvSpPr/>
          <p:nvPr/>
        </p:nvSpPr>
        <p:spPr>
          <a:xfrm>
            <a:off x="3786182" y="5429264"/>
            <a:ext cx="5357818" cy="1255590"/>
          </a:xfrm>
          <a:prstGeom prst="wedgeRoundRectCallout">
            <a:avLst>
              <a:gd name="adj1" fmla="val -85738"/>
              <a:gd name="adj2" fmla="val -1438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Orlík dam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dam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biggest</a:t>
            </a:r>
            <a:r>
              <a:rPr lang="cs-CZ" dirty="0" smtClean="0"/>
              <a:t> volume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. </a:t>
            </a:r>
            <a:r>
              <a:rPr lang="cs-CZ" dirty="0" err="1" smtClean="0"/>
              <a:t>It</a:t>
            </a:r>
            <a:r>
              <a:rPr lang="cs-CZ" dirty="0" smtClean="0"/>
              <a:t> has  704 000 </a:t>
            </a:r>
            <a:r>
              <a:rPr lang="cs-CZ" dirty="0" err="1" smtClean="0"/>
              <a:t>000</a:t>
            </a:r>
            <a:r>
              <a:rPr lang="cs-CZ" dirty="0" smtClean="0"/>
              <a:t> square </a:t>
            </a:r>
            <a:r>
              <a:rPr lang="cs-CZ" dirty="0" err="1" smtClean="0"/>
              <a:t>meters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water</a:t>
            </a:r>
            <a:r>
              <a:rPr lang="cs-CZ" dirty="0" smtClean="0"/>
              <a:t>!</a:t>
            </a:r>
          </a:p>
          <a:p>
            <a:pPr algn="ctr"/>
            <a:r>
              <a:rPr lang="cs-CZ" dirty="0" err="1" smtClean="0"/>
              <a:t>Watch</a:t>
            </a:r>
            <a:r>
              <a:rPr lang="cs-CZ" dirty="0" smtClean="0"/>
              <a:t> on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beautiful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same</a:t>
            </a:r>
            <a:r>
              <a:rPr lang="cs-CZ" dirty="0" smtClean="0"/>
              <a:t>  </a:t>
            </a:r>
            <a:r>
              <a:rPr lang="cs-CZ" dirty="0" err="1" smtClean="0"/>
              <a:t>name</a:t>
            </a:r>
            <a:r>
              <a:rPr lang="cs-CZ" dirty="0" smtClean="0"/>
              <a:t>- Orlík.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A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30" y="1"/>
            <a:ext cx="4643470" cy="3143248"/>
          </a:xfrm>
        </p:spPr>
      </p:pic>
      <p:pic>
        <p:nvPicPr>
          <p:cNvPr id="5" name="Obrázek 4" descr="hrčava nejvýchodnějš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24380" cy="3143252"/>
          </a:xfrm>
          <a:prstGeom prst="rect">
            <a:avLst/>
          </a:prstGeom>
        </p:spPr>
      </p:pic>
      <p:pic>
        <p:nvPicPr>
          <p:cNvPr id="6" name="Obrázek 5" descr="3246-vyssi-brod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3248"/>
            <a:ext cx="4500562" cy="3714752"/>
          </a:xfrm>
          <a:prstGeom prst="rect">
            <a:avLst/>
          </a:prstGeom>
        </p:spPr>
      </p:pic>
      <p:pic>
        <p:nvPicPr>
          <p:cNvPr id="7" name="Obrázek 6" descr="4_46obec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143248"/>
            <a:ext cx="4643438" cy="3714752"/>
          </a:xfrm>
          <a:prstGeom prst="rect">
            <a:avLst/>
          </a:prstGeom>
        </p:spPr>
      </p:pic>
      <p:pic>
        <p:nvPicPr>
          <p:cNvPr id="8" name="Obrázek 7" descr="DSCN4678.JPG"/>
          <p:cNvPicPr>
            <a:picLocks noChangeAspect="1"/>
          </p:cNvPicPr>
          <p:nvPr/>
        </p:nvPicPr>
        <p:blipFill>
          <a:blip r:embed="rId6" cstate="print"/>
          <a:srcRect l="21318" r="46927"/>
          <a:stretch>
            <a:fillRect/>
          </a:stretch>
        </p:blipFill>
        <p:spPr>
          <a:xfrm>
            <a:off x="3357554" y="1639824"/>
            <a:ext cx="2214578" cy="52181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Zaoblený obdélníkový popisek 8"/>
          <p:cNvSpPr/>
          <p:nvPr/>
        </p:nvSpPr>
        <p:spPr>
          <a:xfrm>
            <a:off x="500034" y="357166"/>
            <a:ext cx="6357982" cy="969838"/>
          </a:xfrm>
          <a:prstGeom prst="wedgeRoundRectCallout">
            <a:avLst>
              <a:gd name="adj1" fmla="val -350"/>
              <a:gd name="adj2" fmla="val 1710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These are </a:t>
            </a:r>
            <a:r>
              <a:rPr lang="cs-CZ" dirty="0" err="1" smtClean="0"/>
              <a:t>four</a:t>
            </a:r>
            <a:r>
              <a:rPr lang="cs-CZ" dirty="0" smtClean="0"/>
              <a:t> </a:t>
            </a:r>
            <a:r>
              <a:rPr lang="cs-CZ" dirty="0" err="1" smtClean="0"/>
              <a:t>communities</a:t>
            </a:r>
            <a:r>
              <a:rPr lang="cs-CZ" dirty="0" smtClean="0"/>
              <a:t>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lay</a:t>
            </a:r>
            <a:r>
              <a:rPr lang="cs-CZ" dirty="0" smtClean="0"/>
              <a:t> </a:t>
            </a:r>
            <a:r>
              <a:rPr lang="cs-CZ" dirty="0" err="1" smtClean="0"/>
              <a:t>near</a:t>
            </a:r>
            <a:r>
              <a:rPr lang="cs-CZ" dirty="0" smtClean="0"/>
              <a:t> </a:t>
            </a:r>
            <a:r>
              <a:rPr lang="cs-CZ" dirty="0" err="1" smtClean="0"/>
              <a:t>four</a:t>
            </a:r>
            <a:r>
              <a:rPr lang="cs-CZ" dirty="0" smtClean="0"/>
              <a:t> </a:t>
            </a:r>
            <a:r>
              <a:rPr lang="cs-CZ" dirty="0" err="1" smtClean="0"/>
              <a:t>border</a:t>
            </a:r>
            <a:r>
              <a:rPr lang="cs-CZ" dirty="0" smtClean="0"/>
              <a:t> </a:t>
            </a:r>
            <a:r>
              <a:rPr lang="cs-CZ" dirty="0" err="1" smtClean="0"/>
              <a:t>ends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. 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put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r>
              <a:rPr lang="cs-CZ" dirty="0" smtClean="0"/>
              <a:t> </a:t>
            </a:r>
            <a:r>
              <a:rPr lang="cs-CZ" dirty="0" err="1" smtClean="0"/>
              <a:t>sites</a:t>
            </a:r>
            <a:r>
              <a:rPr lang="cs-CZ" dirty="0" smtClean="0"/>
              <a:t> to these </a:t>
            </a:r>
            <a:r>
              <a:rPr lang="cs-CZ" dirty="0" err="1" smtClean="0"/>
              <a:t>pictures</a:t>
            </a:r>
            <a:r>
              <a:rPr lang="cs-CZ" dirty="0" smtClean="0"/>
              <a:t>?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Aš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30" y="1"/>
            <a:ext cx="4643470" cy="3143248"/>
          </a:xfrm>
        </p:spPr>
      </p:pic>
      <p:pic>
        <p:nvPicPr>
          <p:cNvPr id="5" name="Obrázek 4" descr="hrčava nejvýchodnějš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24380" cy="3143252"/>
          </a:xfrm>
          <a:prstGeom prst="rect">
            <a:avLst/>
          </a:prstGeom>
        </p:spPr>
      </p:pic>
      <p:pic>
        <p:nvPicPr>
          <p:cNvPr id="6" name="Obrázek 5" descr="3246-vyssi-brod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43248"/>
            <a:ext cx="4500562" cy="3714752"/>
          </a:xfrm>
          <a:prstGeom prst="rect">
            <a:avLst/>
          </a:prstGeom>
        </p:spPr>
      </p:pic>
      <p:pic>
        <p:nvPicPr>
          <p:cNvPr id="7" name="Obrázek 6" descr="4_46obec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2" y="3143248"/>
            <a:ext cx="4643438" cy="371475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357290" y="6286520"/>
            <a:ext cx="1463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Vyšší Brod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643702" y="2571744"/>
            <a:ext cx="482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Aš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643042" y="2571744"/>
            <a:ext cx="1032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Hrčava</a:t>
            </a: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bdélníkový popisek 12"/>
          <p:cNvSpPr/>
          <p:nvPr/>
        </p:nvSpPr>
        <p:spPr>
          <a:xfrm>
            <a:off x="7286644" y="571480"/>
            <a:ext cx="1700218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Northern</a:t>
            </a:r>
            <a:endParaRPr lang="cs-CZ" dirty="0"/>
          </a:p>
        </p:txBody>
      </p:sp>
      <p:sp>
        <p:nvSpPr>
          <p:cNvPr id="14" name="Obdélníkový popisek 13"/>
          <p:cNvSpPr/>
          <p:nvPr/>
        </p:nvSpPr>
        <p:spPr>
          <a:xfrm>
            <a:off x="7358082" y="1643050"/>
            <a:ext cx="1628780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Southern</a:t>
            </a:r>
            <a:endParaRPr lang="cs-CZ" dirty="0"/>
          </a:p>
        </p:txBody>
      </p:sp>
      <p:sp>
        <p:nvSpPr>
          <p:cNvPr id="15" name="Obdélníkový popisek 14"/>
          <p:cNvSpPr/>
          <p:nvPr/>
        </p:nvSpPr>
        <p:spPr>
          <a:xfrm>
            <a:off x="7358082" y="2714620"/>
            <a:ext cx="1628780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The</a:t>
            </a:r>
            <a:r>
              <a:rPr lang="cs-CZ" dirty="0" smtClean="0"/>
              <a:t> most </a:t>
            </a:r>
            <a:r>
              <a:rPr lang="cs-CZ" dirty="0" err="1" smtClean="0"/>
              <a:t>Eastern</a:t>
            </a:r>
            <a:endParaRPr lang="cs-CZ" dirty="0"/>
          </a:p>
        </p:txBody>
      </p:sp>
      <p:sp>
        <p:nvSpPr>
          <p:cNvPr id="16" name="Obdélníkový popisek 15"/>
          <p:cNvSpPr/>
          <p:nvPr/>
        </p:nvSpPr>
        <p:spPr>
          <a:xfrm>
            <a:off x="7358082" y="3714752"/>
            <a:ext cx="1628780" cy="61264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The</a:t>
            </a:r>
            <a:r>
              <a:rPr lang="cs-CZ" dirty="0" smtClean="0"/>
              <a:t> most Western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1276940432_klementinum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Obrázek 4" descr="DSCN4678.JPG"/>
          <p:cNvPicPr>
            <a:picLocks noChangeAspect="1"/>
          </p:cNvPicPr>
          <p:nvPr/>
        </p:nvPicPr>
        <p:blipFill>
          <a:blip r:embed="rId3" cstate="print"/>
          <a:srcRect l="21318" r="46927"/>
          <a:stretch>
            <a:fillRect/>
          </a:stretch>
        </p:blipFill>
        <p:spPr>
          <a:xfrm>
            <a:off x="285720" y="2000240"/>
            <a:ext cx="2214578" cy="52181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Zaoblený obdélníkový popisek 5"/>
          <p:cNvSpPr/>
          <p:nvPr/>
        </p:nvSpPr>
        <p:spPr>
          <a:xfrm>
            <a:off x="2000232" y="357166"/>
            <a:ext cx="4000528" cy="1112714"/>
          </a:xfrm>
          <a:prstGeom prst="wedgeRoundRectCallout">
            <a:avLst>
              <a:gd name="adj1" fmla="val -50270"/>
              <a:gd name="adj2" fmla="val 1770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 </a:t>
            </a:r>
            <a:r>
              <a:rPr lang="cs-CZ" dirty="0" err="1" smtClean="0"/>
              <a:t>opposite</a:t>
            </a:r>
            <a:r>
              <a:rPr lang="cs-CZ" dirty="0" smtClean="0"/>
              <a:t> to Sněžka, Klementinum in </a:t>
            </a:r>
            <a:r>
              <a:rPr lang="cs-CZ" dirty="0" err="1" smtClean="0"/>
              <a:t>Prague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warmest</a:t>
            </a:r>
            <a:r>
              <a:rPr lang="cs-CZ" dirty="0" smtClean="0"/>
              <a:t> </a:t>
            </a:r>
            <a:r>
              <a:rPr lang="cs-CZ" dirty="0" err="1" smtClean="0"/>
              <a:t>place</a:t>
            </a:r>
            <a:r>
              <a:rPr lang="cs-CZ" dirty="0" smtClean="0"/>
              <a:t> in </a:t>
            </a:r>
            <a:r>
              <a:rPr lang="cs-CZ" dirty="0" err="1" smtClean="0"/>
              <a:t>our</a:t>
            </a:r>
            <a:r>
              <a:rPr lang="cs-CZ" dirty="0" smtClean="0"/>
              <a:t> country.  </a:t>
            </a:r>
            <a:r>
              <a:rPr lang="cs-CZ" dirty="0" err="1" smtClean="0"/>
              <a:t>It</a:t>
            </a:r>
            <a:r>
              <a:rPr lang="cs-CZ" dirty="0" smtClean="0"/>
              <a:t> has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highest</a:t>
            </a:r>
            <a:r>
              <a:rPr lang="cs-CZ" dirty="0" smtClean="0"/>
              <a:t> </a:t>
            </a:r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temerature</a:t>
            </a:r>
            <a:r>
              <a:rPr lang="cs-CZ" dirty="0" smtClean="0"/>
              <a:t>: 10,1 Celsius </a:t>
            </a:r>
            <a:r>
              <a:rPr lang="cs-CZ" dirty="0" err="1" smtClean="0"/>
              <a:t>degree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klementinum-rok-ocisteno-o-tepelny-ostrov[1]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Obdélníkový popisek 4"/>
          <p:cNvSpPr/>
          <p:nvPr/>
        </p:nvSpPr>
        <p:spPr>
          <a:xfrm>
            <a:off x="0" y="0"/>
            <a:ext cx="9144000" cy="785794"/>
          </a:xfrm>
          <a:prstGeom prst="wedgeRectCallout">
            <a:avLst>
              <a:gd name="adj1" fmla="val -20833"/>
              <a:gd name="adj2" fmla="val 50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graph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temperatures</a:t>
            </a:r>
            <a:r>
              <a:rPr lang="cs-CZ" dirty="0" smtClean="0"/>
              <a:t> in Klementinum, </a:t>
            </a:r>
            <a:r>
              <a:rPr lang="cs-CZ" dirty="0" err="1" smtClean="0"/>
              <a:t>Prague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raded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ázek 4" descr="DSCN4677.JPG"/>
          <p:cNvPicPr>
            <a:picLocks noChangeAspect="1"/>
          </p:cNvPicPr>
          <p:nvPr/>
        </p:nvPicPr>
        <p:blipFill>
          <a:blip r:embed="rId3" cstate="print"/>
          <a:srcRect l="2783" t="13036" r="73095"/>
          <a:stretch>
            <a:fillRect/>
          </a:stretch>
        </p:blipFill>
        <p:spPr>
          <a:xfrm>
            <a:off x="-500098" y="1857364"/>
            <a:ext cx="1857388" cy="525229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Zaoblený obdélníkový popisek 5"/>
          <p:cNvSpPr/>
          <p:nvPr/>
        </p:nvSpPr>
        <p:spPr>
          <a:xfrm>
            <a:off x="357158" y="142852"/>
            <a:ext cx="5072098" cy="969838"/>
          </a:xfrm>
          <a:prstGeom prst="wedgeRoundRectCallout">
            <a:avLst>
              <a:gd name="adj1" fmla="val -39134"/>
              <a:gd name="adj2" fmla="val 2339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 </a:t>
            </a:r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to show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highest</a:t>
            </a:r>
            <a:r>
              <a:rPr lang="cs-CZ" dirty="0" smtClean="0"/>
              <a:t> man-</a:t>
            </a:r>
            <a:r>
              <a:rPr lang="cs-CZ" dirty="0" err="1" smtClean="0"/>
              <a:t>made</a:t>
            </a:r>
            <a:r>
              <a:rPr lang="cs-CZ" dirty="0" smtClean="0"/>
              <a:t> point in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: </a:t>
            </a:r>
            <a:r>
              <a:rPr lang="cs-CZ" dirty="0" err="1" smtClean="0"/>
              <a:t>transmitter</a:t>
            </a:r>
            <a:r>
              <a:rPr lang="cs-CZ" dirty="0" smtClean="0"/>
              <a:t> on Praděd in Jeseníky, </a:t>
            </a:r>
            <a:r>
              <a:rPr lang="cs-CZ" dirty="0" err="1" smtClean="0"/>
              <a:t>it</a:t>
            </a:r>
            <a:r>
              <a:rPr lang="cs-CZ" dirty="0" smtClean="0"/>
              <a:t> is1653 </a:t>
            </a:r>
            <a:r>
              <a:rPr lang="cs-CZ" dirty="0" err="1" smtClean="0"/>
              <a:t>above</a:t>
            </a:r>
            <a:r>
              <a:rPr lang="cs-CZ" dirty="0" smtClean="0"/>
              <a:t> </a:t>
            </a:r>
            <a:r>
              <a:rPr lang="cs-CZ" dirty="0" err="1" smtClean="0"/>
              <a:t>sea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dum_Praktik_-1x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ázek 4" descr="DSCN4686.JPG"/>
          <p:cNvPicPr>
            <a:picLocks noChangeAspect="1"/>
          </p:cNvPicPr>
          <p:nvPr/>
        </p:nvPicPr>
        <p:blipFill>
          <a:blip r:embed="rId3" cstate="print"/>
          <a:srcRect l="30537" t="13752" r="43854"/>
          <a:stretch>
            <a:fillRect/>
          </a:stretch>
        </p:blipFill>
        <p:spPr>
          <a:xfrm>
            <a:off x="1071538" y="2714620"/>
            <a:ext cx="1785950" cy="450057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Zaoblený obdélníkový popisek 5"/>
          <p:cNvSpPr/>
          <p:nvPr/>
        </p:nvSpPr>
        <p:spPr>
          <a:xfrm>
            <a:off x="3643306" y="214290"/>
            <a:ext cx="5500694" cy="1041276"/>
          </a:xfrm>
          <a:prstGeom prst="wedgeRoundRectCallout">
            <a:avLst>
              <a:gd name="adj1" fmla="val -70199"/>
              <a:gd name="adj2" fmla="val 2647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Hello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house </a:t>
            </a:r>
            <a:r>
              <a:rPr lang="cs-CZ" dirty="0" err="1" smtClean="0"/>
              <a:t>again</a:t>
            </a:r>
            <a:r>
              <a:rPr lang="cs-CZ" dirty="0" smtClean="0"/>
              <a:t>!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successfully</a:t>
            </a:r>
            <a:r>
              <a:rPr lang="cs-CZ" dirty="0" smtClean="0"/>
              <a:t> </a:t>
            </a:r>
            <a:r>
              <a:rPr lang="cs-CZ" dirty="0" err="1" smtClean="0"/>
              <a:t>arrived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Prague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now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want</a:t>
            </a:r>
            <a:r>
              <a:rPr lang="cs-CZ" dirty="0" smtClean="0"/>
              <a:t> to show  </a:t>
            </a:r>
            <a:r>
              <a:rPr lang="cs-CZ" dirty="0" err="1" smtClean="0"/>
              <a:t>our</a:t>
            </a:r>
            <a:r>
              <a:rPr lang="cs-CZ" dirty="0" smtClean="0"/>
              <a:t>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friends</a:t>
            </a:r>
            <a:r>
              <a:rPr lang="cs-CZ" dirty="0" smtClean="0"/>
              <a:t> </a:t>
            </a:r>
            <a:r>
              <a:rPr lang="cs-CZ" dirty="0" err="1" smtClean="0"/>
              <a:t>some</a:t>
            </a:r>
            <a:r>
              <a:rPr lang="cs-CZ" dirty="0" smtClean="0"/>
              <a:t> </a:t>
            </a:r>
            <a:r>
              <a:rPr lang="cs-CZ" dirty="0" err="1" smtClean="0"/>
              <a:t>interesting</a:t>
            </a:r>
            <a:r>
              <a:rPr lang="cs-CZ" dirty="0" smtClean="0"/>
              <a:t> </a:t>
            </a:r>
            <a:r>
              <a:rPr lang="cs-CZ" dirty="0" err="1" smtClean="0"/>
              <a:t>facts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. </a:t>
            </a:r>
            <a:r>
              <a:rPr lang="cs-CZ" dirty="0" err="1" smtClean="0"/>
              <a:t>Join</a:t>
            </a:r>
            <a:r>
              <a:rPr lang="cs-CZ" dirty="0" smtClean="0"/>
              <a:t> </a:t>
            </a:r>
            <a:r>
              <a:rPr lang="cs-CZ" dirty="0" err="1" smtClean="0"/>
              <a:t>us</a:t>
            </a:r>
            <a:r>
              <a:rPr lang="cs-CZ" dirty="0" smtClean="0"/>
              <a:t>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na-pomezi2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ázek 4" descr="DSCN4677.JPG"/>
          <p:cNvPicPr>
            <a:picLocks noChangeAspect="1"/>
          </p:cNvPicPr>
          <p:nvPr/>
        </p:nvPicPr>
        <p:blipFill>
          <a:blip r:embed="rId3" cstate="print"/>
          <a:srcRect l="2783" t="13036" r="73095"/>
          <a:stretch>
            <a:fillRect/>
          </a:stretch>
        </p:blipFill>
        <p:spPr>
          <a:xfrm>
            <a:off x="-500098" y="1857364"/>
            <a:ext cx="1857388" cy="525229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Zaoblený obdélníkový popisek 5"/>
          <p:cNvSpPr/>
          <p:nvPr/>
        </p:nvSpPr>
        <p:spPr>
          <a:xfrm>
            <a:off x="428596" y="500042"/>
            <a:ext cx="3843358" cy="612648"/>
          </a:xfrm>
          <a:prstGeom prst="wedgeRoundRectCallout">
            <a:avLst>
              <a:gd name="adj1" fmla="val -37415"/>
              <a:gd name="adj2" fmla="val 3361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deepest</a:t>
            </a:r>
            <a:r>
              <a:rPr lang="cs-CZ" dirty="0" smtClean="0"/>
              <a:t> </a:t>
            </a:r>
            <a:r>
              <a:rPr lang="cs-CZ" dirty="0" err="1" smtClean="0"/>
              <a:t>cave</a:t>
            </a:r>
            <a:r>
              <a:rPr lang="cs-CZ" dirty="0" smtClean="0"/>
              <a:t> „Býčí rock“</a:t>
            </a:r>
          </a:p>
          <a:p>
            <a:pPr algn="ctr"/>
            <a:r>
              <a:rPr lang="cs-CZ" dirty="0" err="1" smtClean="0"/>
              <a:t>About</a:t>
            </a:r>
            <a:r>
              <a:rPr lang="cs-CZ" dirty="0" smtClean="0"/>
              <a:t> 200 </a:t>
            </a:r>
            <a:r>
              <a:rPr lang="cs-CZ" dirty="0" err="1" smtClean="0"/>
              <a:t>meters</a:t>
            </a:r>
            <a:r>
              <a:rPr lang="cs-CZ" dirty="0" smtClean="0"/>
              <a:t> </a:t>
            </a:r>
            <a:r>
              <a:rPr lang="cs-CZ" dirty="0" err="1" smtClean="0"/>
              <a:t>deep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cr%20003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ázek 4" descr="DSCN4678.JPG"/>
          <p:cNvPicPr>
            <a:picLocks noChangeAspect="1"/>
          </p:cNvPicPr>
          <p:nvPr/>
        </p:nvPicPr>
        <p:blipFill>
          <a:blip r:embed="rId3" cstate="print"/>
          <a:srcRect l="21318" r="46927"/>
          <a:stretch>
            <a:fillRect/>
          </a:stretch>
        </p:blipFill>
        <p:spPr>
          <a:xfrm>
            <a:off x="285720" y="2000240"/>
            <a:ext cx="2214578" cy="52181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Zaoblený obdélníkový popisek 5"/>
          <p:cNvSpPr/>
          <p:nvPr/>
        </p:nvSpPr>
        <p:spPr>
          <a:xfrm>
            <a:off x="3500430" y="6143644"/>
            <a:ext cx="3929090" cy="612648"/>
          </a:xfrm>
          <a:prstGeom prst="wedgeRoundRectCallout">
            <a:avLst>
              <a:gd name="adj1" fmla="val -105108"/>
              <a:gd name="adj2" fmla="val -5141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These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distances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seas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zakolany_budec_romansky_kostel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Obrázek 4" descr="DSCN4678.JPG"/>
          <p:cNvPicPr>
            <a:picLocks noChangeAspect="1"/>
          </p:cNvPicPr>
          <p:nvPr/>
        </p:nvPicPr>
        <p:blipFill>
          <a:blip r:embed="rId3" cstate="print"/>
          <a:srcRect l="21318" r="46927"/>
          <a:stretch>
            <a:fillRect/>
          </a:stretch>
        </p:blipFill>
        <p:spPr>
          <a:xfrm>
            <a:off x="285720" y="2000240"/>
            <a:ext cx="2214578" cy="52181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Zaoblený obdélníkový popisek 5"/>
          <p:cNvSpPr/>
          <p:nvPr/>
        </p:nvSpPr>
        <p:spPr>
          <a:xfrm>
            <a:off x="1142976" y="214290"/>
            <a:ext cx="4929222" cy="1041276"/>
          </a:xfrm>
          <a:prstGeom prst="wedgeRoundRectCallout">
            <a:avLst>
              <a:gd name="adj1" fmla="val -38540"/>
              <a:gd name="adj2" fmla="val 2299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And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oldest</a:t>
            </a:r>
            <a:r>
              <a:rPr lang="cs-CZ" dirty="0" smtClean="0"/>
              <a:t> </a:t>
            </a:r>
            <a:r>
              <a:rPr lang="cs-CZ" dirty="0" err="1" smtClean="0"/>
              <a:t>building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- </a:t>
            </a:r>
            <a:r>
              <a:rPr lang="cs-CZ" dirty="0" err="1" smtClean="0"/>
              <a:t>The</a:t>
            </a:r>
            <a:r>
              <a:rPr lang="cs-CZ" dirty="0" smtClean="0"/>
              <a:t> Roman </a:t>
            </a:r>
            <a:r>
              <a:rPr lang="cs-CZ" dirty="0" err="1" smtClean="0"/>
              <a:t>church</a:t>
            </a:r>
            <a:r>
              <a:rPr lang="cs-CZ" dirty="0" smtClean="0"/>
              <a:t>  </a:t>
            </a:r>
            <a:r>
              <a:rPr lang="cs-CZ" dirty="0" err="1" smtClean="0"/>
              <a:t>of</a:t>
            </a:r>
            <a:r>
              <a:rPr lang="cs-CZ" dirty="0" smtClean="0"/>
              <a:t> St. Peter </a:t>
            </a:r>
            <a:r>
              <a:rPr lang="cs-CZ" dirty="0" err="1" smtClean="0"/>
              <a:t>and</a:t>
            </a:r>
            <a:r>
              <a:rPr lang="cs-CZ" dirty="0" smtClean="0"/>
              <a:t> Paul in Budeč.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eleven</a:t>
            </a:r>
            <a:r>
              <a:rPr lang="cs-CZ" dirty="0" smtClean="0"/>
              <a:t> </a:t>
            </a:r>
            <a:r>
              <a:rPr lang="cs-CZ" dirty="0" err="1" smtClean="0"/>
              <a:t>centuries</a:t>
            </a:r>
            <a:r>
              <a:rPr lang="cs-CZ" dirty="0" smtClean="0"/>
              <a:t> </a:t>
            </a:r>
            <a:r>
              <a:rPr lang="cs-CZ" dirty="0" err="1" smtClean="0"/>
              <a:t>old</a:t>
            </a:r>
            <a:r>
              <a:rPr lang="cs-CZ" dirty="0" smtClean="0"/>
              <a:t>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93181-original1-swp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DSCN468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5198" t="9028" r="12207"/>
          <a:stretch>
            <a:fillRect/>
          </a:stretch>
        </p:blipFill>
        <p:spPr>
          <a:xfrm>
            <a:off x="0" y="2285992"/>
            <a:ext cx="4714876" cy="4929198"/>
          </a:xfrm>
          <a:effectLst>
            <a:softEdge rad="317500"/>
          </a:effectLst>
        </p:spPr>
      </p:pic>
      <p:sp>
        <p:nvSpPr>
          <p:cNvPr id="6" name="Zaoblený obdélníkový popisek 5"/>
          <p:cNvSpPr/>
          <p:nvPr/>
        </p:nvSpPr>
        <p:spPr>
          <a:xfrm>
            <a:off x="214282" y="1714488"/>
            <a:ext cx="2500330" cy="1541342"/>
          </a:xfrm>
          <a:prstGeom prst="wedgeRoundRectCallout">
            <a:avLst>
              <a:gd name="adj1" fmla="val -23049"/>
              <a:gd name="adj2" fmla="val 7508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Thank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, Martin </a:t>
            </a:r>
            <a:r>
              <a:rPr lang="cs-CZ" dirty="0" err="1" smtClean="0"/>
              <a:t>and</a:t>
            </a:r>
            <a:r>
              <a:rPr lang="cs-CZ" dirty="0" smtClean="0"/>
              <a:t> Jana!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really</a:t>
            </a:r>
            <a:r>
              <a:rPr lang="cs-CZ" dirty="0" smtClean="0"/>
              <a:t> </a:t>
            </a:r>
            <a:r>
              <a:rPr lang="cs-CZ" dirty="0" err="1" smtClean="0"/>
              <a:t>wonderful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3857620" y="2500306"/>
            <a:ext cx="2200284" cy="1041276"/>
          </a:xfrm>
          <a:prstGeom prst="wedgeRoundRectCallout">
            <a:avLst>
              <a:gd name="adj1" fmla="val -63651"/>
              <a:gd name="adj2" fmla="val 4254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Yeah</a:t>
            </a:r>
            <a:r>
              <a:rPr lang="cs-CZ" dirty="0" smtClean="0"/>
              <a:t>,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wonderful</a:t>
            </a:r>
            <a:r>
              <a:rPr lang="cs-CZ" dirty="0" smtClean="0"/>
              <a:t>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93181-original1-swpr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ázek 4" descr="DSCN4678.JPG"/>
          <p:cNvPicPr>
            <a:picLocks noChangeAspect="1"/>
          </p:cNvPicPr>
          <p:nvPr/>
        </p:nvPicPr>
        <p:blipFill>
          <a:blip r:embed="rId3" cstate="print"/>
          <a:srcRect t="7560" r="76633" b="21251"/>
          <a:stretch>
            <a:fillRect/>
          </a:stretch>
        </p:blipFill>
        <p:spPr>
          <a:xfrm>
            <a:off x="4572000" y="2571744"/>
            <a:ext cx="1143008" cy="21431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Zaoblený obdélníkový popisek 5"/>
          <p:cNvSpPr/>
          <p:nvPr/>
        </p:nvSpPr>
        <p:spPr>
          <a:xfrm>
            <a:off x="2285984" y="2000240"/>
            <a:ext cx="2414598" cy="1214446"/>
          </a:xfrm>
          <a:prstGeom prst="wedgeRoundRectCallout">
            <a:avLst>
              <a:gd name="adj1" fmla="val 58923"/>
              <a:gd name="adj2" fmla="val 545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Hans, </a:t>
            </a:r>
            <a:r>
              <a:rPr lang="cs-CZ" dirty="0" err="1" smtClean="0"/>
              <a:t>Susan</a:t>
            </a:r>
            <a:r>
              <a:rPr lang="cs-CZ" dirty="0" smtClean="0"/>
              <a:t>! </a:t>
            </a:r>
            <a:r>
              <a:rPr lang="cs-CZ" dirty="0" err="1" smtClean="0"/>
              <a:t>We</a:t>
            </a:r>
            <a:r>
              <a:rPr lang="cs-CZ" dirty="0" smtClean="0"/>
              <a:t>´ve </a:t>
            </a:r>
            <a:r>
              <a:rPr lang="cs-CZ" dirty="0" err="1" smtClean="0"/>
              <a:t>got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</a:t>
            </a:r>
            <a:r>
              <a:rPr lang="cs-CZ" dirty="0" err="1" smtClean="0"/>
              <a:t>interesting</a:t>
            </a:r>
            <a:r>
              <a:rPr lang="cs-CZ" dirty="0" smtClean="0"/>
              <a:t> </a:t>
            </a:r>
            <a:r>
              <a:rPr lang="cs-CZ" dirty="0" err="1" smtClean="0"/>
              <a:t>views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our</a:t>
            </a:r>
            <a:r>
              <a:rPr lang="cs-CZ" dirty="0" smtClean="0"/>
              <a:t> country 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! </a:t>
            </a:r>
            <a:r>
              <a:rPr lang="cs-CZ" dirty="0" err="1" smtClean="0"/>
              <a:t>Come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214282" y="4929198"/>
            <a:ext cx="3128978" cy="898400"/>
          </a:xfrm>
          <a:prstGeom prst="wedgeRoundRectCallout">
            <a:avLst>
              <a:gd name="adj1" fmla="val 51783"/>
              <a:gd name="adj2" fmla="val 1476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Ok! </a:t>
            </a:r>
            <a:r>
              <a:rPr lang="cs-CZ" dirty="0" err="1" smtClean="0"/>
              <a:t>We</a:t>
            </a:r>
            <a:r>
              <a:rPr lang="cs-CZ" dirty="0" smtClean="0"/>
              <a:t>´re just </a:t>
            </a:r>
            <a:r>
              <a:rPr lang="cs-CZ" dirty="0" err="1" smtClean="0"/>
              <a:t>coming</a:t>
            </a:r>
            <a:r>
              <a:rPr lang="cs-CZ" dirty="0" smtClean="0"/>
              <a:t>, Martin! Hans, </a:t>
            </a:r>
            <a:r>
              <a:rPr lang="cs-CZ" dirty="0" err="1" smtClean="0"/>
              <a:t>come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living</a:t>
            </a:r>
            <a:r>
              <a:rPr lang="cs-CZ" dirty="0" smtClean="0"/>
              <a:t> </a:t>
            </a:r>
            <a:r>
              <a:rPr lang="cs-CZ" dirty="0" err="1" smtClean="0"/>
              <a:t>room</a:t>
            </a:r>
            <a:r>
              <a:rPr lang="cs-CZ" dirty="0" smtClean="0"/>
              <a:t>!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nezka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</p:spPr>
      </p:pic>
      <p:pic>
        <p:nvPicPr>
          <p:cNvPr id="5" name="Obrázek 4" descr="DSCN4677.JPG"/>
          <p:cNvPicPr>
            <a:picLocks noChangeAspect="1"/>
          </p:cNvPicPr>
          <p:nvPr/>
        </p:nvPicPr>
        <p:blipFill>
          <a:blip r:embed="rId3" cstate="print"/>
          <a:srcRect t="13036" r="70488"/>
          <a:stretch>
            <a:fillRect/>
          </a:stretch>
        </p:blipFill>
        <p:spPr>
          <a:xfrm>
            <a:off x="-714412" y="1785926"/>
            <a:ext cx="2272466" cy="525229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Zaoblený obdélníkový popisek 5"/>
          <p:cNvSpPr/>
          <p:nvPr/>
        </p:nvSpPr>
        <p:spPr>
          <a:xfrm>
            <a:off x="642910" y="214290"/>
            <a:ext cx="3557606" cy="1041276"/>
          </a:xfrm>
          <a:prstGeom prst="wedgeRoundRectCallout">
            <a:avLst>
              <a:gd name="adj1" fmla="val -42252"/>
              <a:gd name="adj2" fmla="val 2008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want</a:t>
            </a:r>
            <a:r>
              <a:rPr lang="cs-CZ" dirty="0" smtClean="0"/>
              <a:t> to show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mountain</a:t>
            </a:r>
            <a:r>
              <a:rPr lang="cs-CZ" dirty="0" smtClean="0"/>
              <a:t> in „Krkonoše </a:t>
            </a:r>
            <a:r>
              <a:rPr lang="cs-CZ" dirty="0" err="1" smtClean="0"/>
              <a:t>mountains</a:t>
            </a:r>
            <a:r>
              <a:rPr lang="cs-CZ" dirty="0" smtClean="0"/>
              <a:t>“.</a:t>
            </a:r>
          </a:p>
          <a:p>
            <a:pPr algn="ctr"/>
            <a:r>
              <a:rPr lang="cs-CZ" dirty="0" smtClean="0"/>
              <a:t>Do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snezka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3999" cy="6858000"/>
          </a:xfrm>
        </p:spPr>
      </p:pic>
      <p:pic>
        <p:nvPicPr>
          <p:cNvPr id="5" name="Obrázek 4" descr="DSCN4677.JPG"/>
          <p:cNvPicPr>
            <a:picLocks noChangeAspect="1"/>
          </p:cNvPicPr>
          <p:nvPr/>
        </p:nvPicPr>
        <p:blipFill>
          <a:blip r:embed="rId3" cstate="print"/>
          <a:srcRect t="13036" r="70488"/>
          <a:stretch>
            <a:fillRect/>
          </a:stretch>
        </p:blipFill>
        <p:spPr>
          <a:xfrm>
            <a:off x="-714412" y="1785926"/>
            <a:ext cx="2272466" cy="525229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Zaoblený obdélníkový popisek 5"/>
          <p:cNvSpPr/>
          <p:nvPr/>
        </p:nvSpPr>
        <p:spPr>
          <a:xfrm>
            <a:off x="642910" y="214290"/>
            <a:ext cx="3557606" cy="1041276"/>
          </a:xfrm>
          <a:prstGeom prst="wedgeRoundRectCallout">
            <a:avLst>
              <a:gd name="adj1" fmla="val -42252"/>
              <a:gd name="adj2" fmla="val 2008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Right</a:t>
            </a:r>
            <a:r>
              <a:rPr lang="cs-CZ" dirty="0" smtClean="0"/>
              <a:t>!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„Sněžka“ </a:t>
            </a:r>
            <a:r>
              <a:rPr lang="cs-CZ" dirty="0" err="1" smtClean="0"/>
              <a:t>mountain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keeps</a:t>
            </a:r>
            <a:r>
              <a:rPr lang="cs-CZ" dirty="0" smtClean="0"/>
              <a:t> more </a:t>
            </a:r>
            <a:r>
              <a:rPr lang="cs-CZ" dirty="0" err="1" smtClean="0"/>
              <a:t>superlatives</a:t>
            </a:r>
            <a:r>
              <a:rPr lang="cs-CZ" dirty="0" smtClean="0"/>
              <a:t>, look: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214678" y="3357562"/>
            <a:ext cx="5924442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</a:t>
            </a:r>
            <a:endParaRPr lang="cs-CZ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republic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- 1602 m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above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endParaRPr lang="cs-CZ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strongest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measured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indent="-457200"/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- 216km/h!</a:t>
            </a:r>
          </a:p>
          <a:p>
            <a:pPr marL="457200" indent="-457200"/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lowest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avereage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457200" indent="-457200"/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coldest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Czechia</a:t>
            </a: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- 0,4 </a:t>
            </a:r>
            <a:r>
              <a:rPr lang="cs-CZ" sz="2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degree</a:t>
            </a:r>
            <a:endParaRPr lang="cs-CZ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Celsius.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Panča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ázek 4" descr="DSCN4677.JPG"/>
          <p:cNvPicPr>
            <a:picLocks noChangeAspect="1"/>
          </p:cNvPicPr>
          <p:nvPr/>
        </p:nvPicPr>
        <p:blipFill>
          <a:blip r:embed="rId3" cstate="print"/>
          <a:srcRect l="2783" t="13036" r="70488"/>
          <a:stretch>
            <a:fillRect/>
          </a:stretch>
        </p:blipFill>
        <p:spPr>
          <a:xfrm>
            <a:off x="-500098" y="1857364"/>
            <a:ext cx="2058152" cy="525229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Zaoblený obdélníkový popisek 5"/>
          <p:cNvSpPr/>
          <p:nvPr/>
        </p:nvSpPr>
        <p:spPr>
          <a:xfrm>
            <a:off x="500034" y="428604"/>
            <a:ext cx="5143536" cy="969838"/>
          </a:xfrm>
          <a:prstGeom prst="wedgeRoundRectCallout">
            <a:avLst>
              <a:gd name="adj1" fmla="val -41304"/>
              <a:gd name="adj2" fmla="val 21249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We</a:t>
            </a:r>
            <a:r>
              <a:rPr lang="cs-CZ" dirty="0" smtClean="0"/>
              <a:t> are </a:t>
            </a:r>
            <a:r>
              <a:rPr lang="cs-CZ" dirty="0" err="1" smtClean="0"/>
              <a:t>still</a:t>
            </a:r>
            <a:r>
              <a:rPr lang="cs-CZ" dirty="0" smtClean="0"/>
              <a:t> </a:t>
            </a:r>
            <a:r>
              <a:rPr lang="cs-CZ" dirty="0" err="1" smtClean="0"/>
              <a:t>close</a:t>
            </a:r>
            <a:r>
              <a:rPr lang="cs-CZ" dirty="0" smtClean="0"/>
              <a:t> to Sněžka </a:t>
            </a:r>
            <a:r>
              <a:rPr lang="cs-CZ" dirty="0" err="1" smtClean="0"/>
              <a:t>mountain</a:t>
            </a:r>
            <a:r>
              <a:rPr lang="cs-CZ" dirty="0" smtClean="0"/>
              <a:t>. These </a:t>
            </a:r>
            <a:r>
              <a:rPr lang="cs-CZ" dirty="0" err="1" smtClean="0"/>
              <a:t>waterfalls</a:t>
            </a:r>
            <a:r>
              <a:rPr lang="cs-CZ" dirty="0" smtClean="0"/>
              <a:t> </a:t>
            </a:r>
            <a:r>
              <a:rPr lang="cs-CZ" dirty="0" err="1" smtClean="0"/>
              <a:t>called</a:t>
            </a:r>
            <a:r>
              <a:rPr lang="cs-CZ" dirty="0" smtClean="0"/>
              <a:t> „Pančava“ are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highest</a:t>
            </a:r>
            <a:r>
              <a:rPr lang="cs-CZ" dirty="0" smtClean="0"/>
              <a:t> in </a:t>
            </a:r>
            <a:r>
              <a:rPr lang="cs-CZ" dirty="0" err="1" smtClean="0"/>
              <a:t>our</a:t>
            </a:r>
            <a:r>
              <a:rPr lang="cs-CZ" dirty="0" smtClean="0"/>
              <a:t> country,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height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 148 metres.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038205_56_349939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Obrázek 4" descr="DSCN4678.JPG"/>
          <p:cNvPicPr>
            <a:picLocks noChangeAspect="1"/>
          </p:cNvPicPr>
          <p:nvPr/>
        </p:nvPicPr>
        <p:blipFill>
          <a:blip r:embed="rId3" cstate="print"/>
          <a:srcRect t="7560" r="76634"/>
          <a:stretch>
            <a:fillRect/>
          </a:stretch>
        </p:blipFill>
        <p:spPr>
          <a:xfrm>
            <a:off x="0" y="3071810"/>
            <a:ext cx="857256" cy="225189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Zaoblený obdélníkový popisek 5"/>
          <p:cNvSpPr/>
          <p:nvPr/>
        </p:nvSpPr>
        <p:spPr>
          <a:xfrm>
            <a:off x="142844" y="5214950"/>
            <a:ext cx="2771756" cy="612648"/>
          </a:xfrm>
          <a:prstGeom prst="wedgeRoundRectCallout">
            <a:avLst>
              <a:gd name="adj1" fmla="val -30330"/>
              <a:gd name="adj2" fmla="val -2518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Try</a:t>
            </a:r>
            <a:r>
              <a:rPr lang="cs-CZ" dirty="0" smtClean="0"/>
              <a:t> to </a:t>
            </a:r>
            <a:r>
              <a:rPr lang="cs-CZ" dirty="0" err="1" smtClean="0"/>
              <a:t>guess</a:t>
            </a:r>
            <a:r>
              <a:rPr lang="cs-CZ" dirty="0" smtClean="0"/>
              <a:t>, </a:t>
            </a:r>
            <a:r>
              <a:rPr lang="cs-CZ" dirty="0" err="1" smtClean="0"/>
              <a:t>what</a:t>
            </a:r>
            <a:r>
              <a:rPr lang="cs-CZ" dirty="0" smtClean="0"/>
              <a:t>´s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river</a:t>
            </a:r>
            <a:r>
              <a:rPr lang="cs-CZ" dirty="0" smtClean="0"/>
              <a:t>!</a:t>
            </a:r>
            <a:endParaRPr lang="cs-CZ" dirty="0"/>
          </a:p>
        </p:txBody>
      </p:sp>
      <p:sp>
        <p:nvSpPr>
          <p:cNvPr id="7" name="Zaoblený obdélníkový popisek 6"/>
          <p:cNvSpPr/>
          <p:nvPr/>
        </p:nvSpPr>
        <p:spPr>
          <a:xfrm>
            <a:off x="1142976" y="1214422"/>
            <a:ext cx="2986102" cy="969838"/>
          </a:xfrm>
          <a:prstGeom prst="wedgeRoundRectCallout">
            <a:avLst>
              <a:gd name="adj1" fmla="val -65374"/>
              <a:gd name="adj2" fmla="val 1882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What</a:t>
            </a:r>
            <a:r>
              <a:rPr lang="cs-CZ" dirty="0" smtClean="0"/>
              <a:t> a </a:t>
            </a:r>
            <a:r>
              <a:rPr lang="cs-CZ" dirty="0" err="1" smtClean="0"/>
              <a:t>picturesque</a:t>
            </a:r>
            <a:r>
              <a:rPr lang="cs-CZ" dirty="0" smtClean="0"/>
              <a:t> </a:t>
            </a:r>
            <a:r>
              <a:rPr lang="cs-CZ" dirty="0" err="1" smtClean="0"/>
              <a:t>valley</a:t>
            </a:r>
            <a:r>
              <a:rPr lang="cs-CZ" dirty="0" smtClean="0"/>
              <a:t>!</a:t>
            </a:r>
          </a:p>
          <a:p>
            <a:pPr algn="ctr"/>
            <a:r>
              <a:rPr lang="cs-CZ" dirty="0" err="1" smtClean="0"/>
              <a:t>Would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me</a:t>
            </a:r>
            <a:r>
              <a:rPr lang="cs-CZ" dirty="0" smtClean="0"/>
              <a:t> on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boat</a:t>
            </a:r>
            <a:r>
              <a:rPr lang="cs-CZ" dirty="0" smtClean="0"/>
              <a:t>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038205_56_349939[1]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pic>
        <p:nvPicPr>
          <p:cNvPr id="5" name="Obrázek 4" descr="DSCN4678.JPG"/>
          <p:cNvPicPr>
            <a:picLocks noChangeAspect="1"/>
          </p:cNvPicPr>
          <p:nvPr/>
        </p:nvPicPr>
        <p:blipFill>
          <a:blip r:embed="rId3" cstate="print"/>
          <a:srcRect t="7560" r="76634"/>
          <a:stretch>
            <a:fillRect/>
          </a:stretch>
        </p:blipFill>
        <p:spPr>
          <a:xfrm>
            <a:off x="0" y="3071810"/>
            <a:ext cx="857256" cy="225189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Zaoblený obdélníkový popisek 5"/>
          <p:cNvSpPr/>
          <p:nvPr/>
        </p:nvSpPr>
        <p:spPr>
          <a:xfrm>
            <a:off x="0" y="5143512"/>
            <a:ext cx="6357950" cy="1500198"/>
          </a:xfrm>
          <a:prstGeom prst="wedgeRoundRectCallout">
            <a:avLst>
              <a:gd name="adj1" fmla="val -38265"/>
              <a:gd name="adj2" fmla="val -1286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In </a:t>
            </a:r>
            <a:r>
              <a:rPr lang="cs-CZ" dirty="0" err="1" smtClean="0"/>
              <a:t>contrast</a:t>
            </a:r>
            <a:r>
              <a:rPr lang="cs-CZ" dirty="0" smtClean="0"/>
              <a:t>,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lowest</a:t>
            </a:r>
            <a:r>
              <a:rPr lang="cs-CZ" dirty="0" smtClean="0"/>
              <a:t> </a:t>
            </a:r>
            <a:r>
              <a:rPr lang="cs-CZ" dirty="0" err="1" smtClean="0"/>
              <a:t>place</a:t>
            </a:r>
            <a:r>
              <a:rPr lang="cs-CZ" dirty="0" smtClean="0"/>
              <a:t> in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- „Hřensko“ </a:t>
            </a:r>
            <a:r>
              <a:rPr lang="cs-CZ" dirty="0" err="1" smtClean="0"/>
              <a:t>near</a:t>
            </a:r>
            <a:r>
              <a:rPr lang="cs-CZ" dirty="0" smtClean="0"/>
              <a:t>  </a:t>
            </a:r>
            <a:r>
              <a:rPr lang="cs-CZ" dirty="0" err="1" smtClean="0"/>
              <a:t>German</a:t>
            </a:r>
            <a:r>
              <a:rPr lang="cs-CZ" dirty="0" smtClean="0"/>
              <a:t> </a:t>
            </a:r>
            <a:r>
              <a:rPr lang="cs-CZ" dirty="0" err="1" smtClean="0"/>
              <a:t>border</a:t>
            </a:r>
            <a:r>
              <a:rPr lang="cs-CZ" dirty="0" smtClean="0"/>
              <a:t> . </a:t>
            </a:r>
            <a:r>
              <a:rPr lang="cs-CZ" dirty="0" err="1" smtClean="0"/>
              <a:t>It</a:t>
            </a:r>
            <a:r>
              <a:rPr lang="cs-CZ" dirty="0" smtClean="0"/>
              <a:t>´s  116 metres </a:t>
            </a:r>
            <a:r>
              <a:rPr lang="cs-CZ" dirty="0" err="1" smtClean="0"/>
              <a:t>above</a:t>
            </a:r>
            <a:r>
              <a:rPr lang="cs-CZ" dirty="0" smtClean="0"/>
              <a:t> </a:t>
            </a:r>
            <a:r>
              <a:rPr lang="cs-CZ" dirty="0" err="1" smtClean="0"/>
              <a:t>sea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.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very</a:t>
            </a:r>
            <a:r>
              <a:rPr lang="cs-CZ" dirty="0" smtClean="0"/>
              <a:t> </a:t>
            </a:r>
            <a:r>
              <a:rPr lang="cs-CZ" dirty="0" err="1" smtClean="0"/>
              <a:t>well</a:t>
            </a:r>
            <a:r>
              <a:rPr lang="cs-CZ" dirty="0" smtClean="0"/>
              <a:t>! </a:t>
            </a:r>
            <a:r>
              <a:rPr lang="cs-CZ" dirty="0" err="1" smtClean="0"/>
              <a:t>Our</a:t>
            </a:r>
            <a:r>
              <a:rPr lang="cs-CZ" dirty="0" smtClean="0"/>
              <a:t>  </a:t>
            </a:r>
            <a:r>
              <a:rPr lang="cs-CZ" dirty="0" err="1" smtClean="0"/>
              <a:t>widest</a:t>
            </a:r>
            <a:r>
              <a:rPr lang="cs-CZ" dirty="0" smtClean="0"/>
              <a:t>  </a:t>
            </a:r>
            <a:r>
              <a:rPr lang="cs-CZ" dirty="0" err="1" smtClean="0"/>
              <a:t>river</a:t>
            </a:r>
            <a:r>
              <a:rPr lang="cs-CZ" dirty="0" smtClean="0"/>
              <a:t> „</a:t>
            </a:r>
            <a:r>
              <a:rPr lang="cs-CZ" dirty="0" err="1" smtClean="0"/>
              <a:t>The</a:t>
            </a:r>
            <a:r>
              <a:rPr lang="cs-CZ" smtClean="0"/>
              <a:t> Elb</a:t>
            </a:r>
            <a:r>
              <a:rPr lang="cs-CZ" dirty="0" smtClean="0"/>
              <a:t>“-“Labe“, </a:t>
            </a:r>
            <a:r>
              <a:rPr lang="cs-CZ" dirty="0" err="1" smtClean="0"/>
              <a:t>which</a:t>
            </a:r>
            <a:r>
              <a:rPr lang="cs-CZ" dirty="0" smtClean="0"/>
              <a:t> </a:t>
            </a:r>
            <a:r>
              <a:rPr lang="cs-CZ" dirty="0" err="1" smtClean="0"/>
              <a:t>streams</a:t>
            </a:r>
            <a:r>
              <a:rPr lang="cs-CZ" dirty="0" smtClean="0"/>
              <a:t> </a:t>
            </a:r>
            <a:r>
              <a:rPr lang="cs-CZ" dirty="0" err="1" smtClean="0"/>
              <a:t>under</a:t>
            </a:r>
            <a:r>
              <a:rPr lang="cs-CZ" dirty="0" smtClean="0"/>
              <a:t> Sněžka </a:t>
            </a:r>
            <a:r>
              <a:rPr lang="cs-CZ" dirty="0" err="1" smtClean="0"/>
              <a:t>mountain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has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biggest</a:t>
            </a:r>
            <a:r>
              <a:rPr lang="cs-CZ" dirty="0" smtClean="0"/>
              <a:t>  </a:t>
            </a:r>
            <a:r>
              <a:rPr lang="cs-CZ" dirty="0" err="1" smtClean="0"/>
              <a:t>average</a:t>
            </a:r>
            <a:r>
              <a:rPr lang="cs-CZ" dirty="0" smtClean="0"/>
              <a:t> </a:t>
            </a:r>
            <a:r>
              <a:rPr lang="cs-CZ" dirty="0" err="1" smtClean="0"/>
              <a:t>flow</a:t>
            </a:r>
            <a:r>
              <a:rPr lang="cs-CZ" dirty="0" smtClean="0"/>
              <a:t>- 306 m3 per </a:t>
            </a:r>
            <a:r>
              <a:rPr lang="cs-CZ" dirty="0" err="1" smtClean="0"/>
              <a:t>second</a:t>
            </a:r>
            <a:r>
              <a:rPr lang="cs-CZ" dirty="0" smtClean="0"/>
              <a:t> 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NP Šuma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Obrázek 4" descr="DSCN4677.JPG"/>
          <p:cNvPicPr>
            <a:picLocks noChangeAspect="1"/>
          </p:cNvPicPr>
          <p:nvPr/>
        </p:nvPicPr>
        <p:blipFill>
          <a:blip r:embed="rId3" cstate="print"/>
          <a:srcRect l="2783" t="13036" r="73095"/>
          <a:stretch>
            <a:fillRect/>
          </a:stretch>
        </p:blipFill>
        <p:spPr>
          <a:xfrm>
            <a:off x="-500098" y="1857364"/>
            <a:ext cx="1857388" cy="525229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Zaoblený obdélníkový popisek 5"/>
          <p:cNvSpPr/>
          <p:nvPr/>
        </p:nvSpPr>
        <p:spPr>
          <a:xfrm>
            <a:off x="428596" y="142852"/>
            <a:ext cx="3643338" cy="1428760"/>
          </a:xfrm>
          <a:prstGeom prst="wedgeRoundRectCallout">
            <a:avLst>
              <a:gd name="adj1" fmla="val -36044"/>
              <a:gd name="adj2" fmla="val 1342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Let´s </a:t>
            </a:r>
            <a:r>
              <a:rPr lang="cs-CZ" dirty="0" err="1" smtClean="0"/>
              <a:t>stay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nature</a:t>
            </a:r>
            <a:r>
              <a:rPr lang="cs-CZ" dirty="0" smtClean="0"/>
              <a:t>.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moved</a:t>
            </a:r>
            <a:r>
              <a:rPr lang="cs-CZ" dirty="0" smtClean="0"/>
              <a:t> to </a:t>
            </a:r>
            <a:r>
              <a:rPr lang="cs-CZ" dirty="0" err="1" smtClean="0"/>
              <a:t>another</a:t>
            </a:r>
            <a:r>
              <a:rPr lang="cs-CZ" dirty="0" smtClean="0"/>
              <a:t>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Czech</a:t>
            </a:r>
            <a:r>
              <a:rPr lang="cs-CZ" dirty="0" smtClean="0"/>
              <a:t> </a:t>
            </a:r>
            <a:r>
              <a:rPr lang="cs-CZ" dirty="0" err="1" smtClean="0"/>
              <a:t>republic</a:t>
            </a:r>
            <a:r>
              <a:rPr lang="cs-CZ" dirty="0" smtClean="0"/>
              <a:t>,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south</a:t>
            </a:r>
            <a:r>
              <a:rPr lang="cs-CZ" dirty="0" smtClean="0"/>
              <a:t>-western part,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find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largest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park- Šumava.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618</Words>
  <Application>Microsoft Office PowerPoint</Application>
  <PresentationFormat>Předvádění na obrazovce (4:3)</PresentationFormat>
  <Paragraphs>49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mecholupy</dc:creator>
  <cp:lastModifiedBy>mecholupy</cp:lastModifiedBy>
  <cp:revision>15</cp:revision>
  <dcterms:created xsi:type="dcterms:W3CDTF">2012-01-19T10:07:41Z</dcterms:created>
  <dcterms:modified xsi:type="dcterms:W3CDTF">2012-01-21T15:17:35Z</dcterms:modified>
</cp:coreProperties>
</file>