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3" r:id="rId5"/>
    <p:sldId id="264" r:id="rId6"/>
    <p:sldId id="259" r:id="rId7"/>
    <p:sldId id="261" r:id="rId8"/>
    <p:sldId id="262" r:id="rId9"/>
    <p:sldId id="265" r:id="rId10"/>
    <p:sldId id="266" r:id="rId11"/>
    <p:sldId id="267" r:id="rId12"/>
    <p:sldId id="269" r:id="rId13"/>
    <p:sldId id="268" r:id="rId14"/>
    <p:sldId id="270" r:id="rId15"/>
    <p:sldId id="271" r:id="rId16"/>
    <p:sldId id="272" r:id="rId17"/>
    <p:sldId id="273" r:id="rId18"/>
    <p:sldId id="274" r:id="rId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C8A13-018E-4824-90FA-2D4FD71ECE85}" type="datetimeFigureOut">
              <a:rPr lang="cs-CZ" smtClean="0"/>
              <a:pPr/>
              <a:t>23.1.2013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CB7C4A-CAB8-4826-AFDF-8C13EFA0B0EF}"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mtClean="0"/>
              <a:t>Hemisphere- polokoule</a:t>
            </a:r>
          </a:p>
          <a:p>
            <a:r>
              <a:rPr lang="cs-CZ" smtClean="0"/>
              <a:t>Approximately-průměrně</a:t>
            </a:r>
          </a:p>
          <a:p>
            <a:r>
              <a:rPr lang="cs-CZ" smtClean="0"/>
              <a:t>Commonwealth-společenství</a:t>
            </a:r>
          </a:p>
          <a:p>
            <a:r>
              <a:rPr lang="cs-CZ" smtClean="0"/>
              <a:t>Headed-stát v čele, vládnout</a:t>
            </a:r>
            <a:endParaRPr lang="cs-CZ"/>
          </a:p>
        </p:txBody>
      </p:sp>
      <p:sp>
        <p:nvSpPr>
          <p:cNvPr id="4" name="Zástupný symbol pro číslo snímku 3"/>
          <p:cNvSpPr>
            <a:spLocks noGrp="1"/>
          </p:cNvSpPr>
          <p:nvPr>
            <p:ph type="sldNum" sz="quarter" idx="10"/>
          </p:nvPr>
        </p:nvSpPr>
        <p:spPr/>
        <p:txBody>
          <a:bodyPr/>
          <a:lstStyle/>
          <a:p>
            <a:fld id="{C6CB7C4A-CAB8-4826-AFDF-8C13EFA0B0EF}" type="slidenum">
              <a:rPr lang="cs-CZ" smtClean="0"/>
              <a:pPr/>
              <a:t>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mtClean="0"/>
              <a:t>15 times- patnáctkrát</a:t>
            </a:r>
            <a:endParaRPr lang="cs-CZ"/>
          </a:p>
        </p:txBody>
      </p:sp>
      <p:sp>
        <p:nvSpPr>
          <p:cNvPr id="4" name="Zástupný symbol pro číslo snímku 3"/>
          <p:cNvSpPr>
            <a:spLocks noGrp="1"/>
          </p:cNvSpPr>
          <p:nvPr>
            <p:ph type="sldNum" sz="quarter" idx="10"/>
          </p:nvPr>
        </p:nvSpPr>
        <p:spPr/>
        <p:txBody>
          <a:bodyPr/>
          <a:lstStyle/>
          <a:p>
            <a:fld id="{C6CB7C4A-CAB8-4826-AFDF-8C13EFA0B0EF}" type="slidenum">
              <a:rPr lang="cs-CZ" smtClean="0"/>
              <a:pPr/>
              <a:t>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mtClean="0"/>
              <a:t>Suffer- trpí</a:t>
            </a:r>
          </a:p>
          <a:p>
            <a:r>
              <a:rPr lang="cs-CZ" smtClean="0"/>
              <a:t>Sniff-čichat</a:t>
            </a:r>
            <a:endParaRPr lang="cs-CZ"/>
          </a:p>
        </p:txBody>
      </p:sp>
      <p:sp>
        <p:nvSpPr>
          <p:cNvPr id="4" name="Zástupný symbol pro číslo snímku 3"/>
          <p:cNvSpPr>
            <a:spLocks noGrp="1"/>
          </p:cNvSpPr>
          <p:nvPr>
            <p:ph type="sldNum" sz="quarter" idx="10"/>
          </p:nvPr>
        </p:nvSpPr>
        <p:spPr/>
        <p:txBody>
          <a:bodyPr/>
          <a:lstStyle/>
          <a:p>
            <a:fld id="{C6CB7C4A-CAB8-4826-AFDF-8C13EFA0B0EF}" type="slidenum">
              <a:rPr lang="cs-CZ" smtClean="0"/>
              <a:pPr/>
              <a:t>6</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mtClean="0"/>
              <a:t>Limestone- vápenec</a:t>
            </a:r>
            <a:endParaRPr lang="cs-CZ"/>
          </a:p>
        </p:txBody>
      </p:sp>
      <p:sp>
        <p:nvSpPr>
          <p:cNvPr id="4" name="Zástupný symbol pro číslo snímku 3"/>
          <p:cNvSpPr>
            <a:spLocks noGrp="1"/>
          </p:cNvSpPr>
          <p:nvPr>
            <p:ph type="sldNum" sz="quarter" idx="10"/>
          </p:nvPr>
        </p:nvSpPr>
        <p:spPr/>
        <p:txBody>
          <a:bodyPr/>
          <a:lstStyle/>
          <a:p>
            <a:fld id="{C6CB7C4A-CAB8-4826-AFDF-8C13EFA0B0EF}" type="slidenum">
              <a:rPr lang="cs-CZ" smtClean="0"/>
              <a:pPr/>
              <a:t>9</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mtClean="0"/>
              <a:t>Platypus- ptakopysk</a:t>
            </a:r>
          </a:p>
          <a:p>
            <a:r>
              <a:rPr lang="cs-CZ" smtClean="0"/>
              <a:t>Breast- mateřský</a:t>
            </a:r>
            <a:endParaRPr lang="cs-CZ"/>
          </a:p>
        </p:txBody>
      </p:sp>
      <p:sp>
        <p:nvSpPr>
          <p:cNvPr id="4" name="Zástupný symbol pro číslo snímku 3"/>
          <p:cNvSpPr>
            <a:spLocks noGrp="1"/>
          </p:cNvSpPr>
          <p:nvPr>
            <p:ph type="sldNum" sz="quarter" idx="10"/>
          </p:nvPr>
        </p:nvSpPr>
        <p:spPr/>
        <p:txBody>
          <a:bodyPr/>
          <a:lstStyle/>
          <a:p>
            <a:fld id="{C6CB7C4A-CAB8-4826-AFDF-8C13EFA0B0EF}" type="slidenum">
              <a:rPr lang="cs-CZ" smtClean="0"/>
              <a:pPr/>
              <a:t>13</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C3AFAA34-C9C2-4D84-883C-FC211F24382D}" type="datetimeFigureOut">
              <a:rPr lang="cs-CZ" smtClean="0"/>
              <a:pPr/>
              <a:t>23.1.2013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8EC32-4D01-4C9A-BDF7-31DCB5D8034F}" type="slidenum">
              <a:rPr lang="cs-CZ" smtClean="0"/>
              <a:pPr/>
              <a:t>‹#›</a:t>
            </a:fld>
            <a:endParaRPr lang="cs-CZ"/>
          </a:p>
        </p:txBody>
      </p:sp>
    </p:spTree>
    <p:extLst>
      <p:ext uri="{BB962C8B-B14F-4D97-AF65-F5344CB8AC3E}">
        <p14:creationId xmlns:p14="http://schemas.microsoft.com/office/powerpoint/2010/main" xmlns="" val="4259658474"/>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3AFAA34-C9C2-4D84-883C-FC211F24382D}" type="datetimeFigureOut">
              <a:rPr lang="cs-CZ" smtClean="0"/>
              <a:pPr/>
              <a:t>23.1.2013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8EC32-4D01-4C9A-BDF7-31DCB5D8034F}" type="slidenum">
              <a:rPr lang="cs-CZ" smtClean="0"/>
              <a:pPr/>
              <a:t>‹#›</a:t>
            </a:fld>
            <a:endParaRPr lang="cs-CZ"/>
          </a:p>
        </p:txBody>
      </p:sp>
    </p:spTree>
    <p:extLst>
      <p:ext uri="{BB962C8B-B14F-4D97-AF65-F5344CB8AC3E}">
        <p14:creationId xmlns:p14="http://schemas.microsoft.com/office/powerpoint/2010/main" xmlns="" val="3284996041"/>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3AFAA34-C9C2-4D84-883C-FC211F24382D}" type="datetimeFigureOut">
              <a:rPr lang="cs-CZ" smtClean="0"/>
              <a:pPr/>
              <a:t>23.1.2013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8EC32-4D01-4C9A-BDF7-31DCB5D8034F}" type="slidenum">
              <a:rPr lang="cs-CZ" smtClean="0"/>
              <a:pPr/>
              <a:t>‹#›</a:t>
            </a:fld>
            <a:endParaRPr lang="cs-CZ"/>
          </a:p>
        </p:txBody>
      </p:sp>
    </p:spTree>
    <p:extLst>
      <p:ext uri="{BB962C8B-B14F-4D97-AF65-F5344CB8AC3E}">
        <p14:creationId xmlns:p14="http://schemas.microsoft.com/office/powerpoint/2010/main" xmlns="" val="2348591228"/>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3AFAA34-C9C2-4D84-883C-FC211F24382D}" type="datetimeFigureOut">
              <a:rPr lang="cs-CZ" smtClean="0"/>
              <a:pPr/>
              <a:t>23.1.2013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8EC32-4D01-4C9A-BDF7-31DCB5D8034F}" type="slidenum">
              <a:rPr lang="cs-CZ" smtClean="0"/>
              <a:pPr/>
              <a:t>‹#›</a:t>
            </a:fld>
            <a:endParaRPr lang="cs-CZ"/>
          </a:p>
        </p:txBody>
      </p:sp>
    </p:spTree>
    <p:extLst>
      <p:ext uri="{BB962C8B-B14F-4D97-AF65-F5344CB8AC3E}">
        <p14:creationId xmlns:p14="http://schemas.microsoft.com/office/powerpoint/2010/main" xmlns="" val="3065363648"/>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C3AFAA34-C9C2-4D84-883C-FC211F24382D}" type="datetimeFigureOut">
              <a:rPr lang="cs-CZ" smtClean="0"/>
              <a:pPr/>
              <a:t>23.1.2013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8EC32-4D01-4C9A-BDF7-31DCB5D8034F}" type="slidenum">
              <a:rPr lang="cs-CZ" smtClean="0"/>
              <a:pPr/>
              <a:t>‹#›</a:t>
            </a:fld>
            <a:endParaRPr lang="cs-CZ"/>
          </a:p>
        </p:txBody>
      </p:sp>
    </p:spTree>
    <p:extLst>
      <p:ext uri="{BB962C8B-B14F-4D97-AF65-F5344CB8AC3E}">
        <p14:creationId xmlns:p14="http://schemas.microsoft.com/office/powerpoint/2010/main" xmlns="" val="1310431169"/>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3AFAA34-C9C2-4D84-883C-FC211F24382D}" type="datetimeFigureOut">
              <a:rPr lang="cs-CZ" smtClean="0"/>
              <a:pPr/>
              <a:t>23.1.2013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888EC32-4D01-4C9A-BDF7-31DCB5D8034F}" type="slidenum">
              <a:rPr lang="cs-CZ" smtClean="0"/>
              <a:pPr/>
              <a:t>‹#›</a:t>
            </a:fld>
            <a:endParaRPr lang="cs-CZ"/>
          </a:p>
        </p:txBody>
      </p:sp>
    </p:spTree>
    <p:extLst>
      <p:ext uri="{BB962C8B-B14F-4D97-AF65-F5344CB8AC3E}">
        <p14:creationId xmlns:p14="http://schemas.microsoft.com/office/powerpoint/2010/main" xmlns="" val="4174343525"/>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3AFAA34-C9C2-4D84-883C-FC211F24382D}" type="datetimeFigureOut">
              <a:rPr lang="cs-CZ" smtClean="0"/>
              <a:pPr/>
              <a:t>23.1.2013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888EC32-4D01-4C9A-BDF7-31DCB5D8034F}" type="slidenum">
              <a:rPr lang="cs-CZ" smtClean="0"/>
              <a:pPr/>
              <a:t>‹#›</a:t>
            </a:fld>
            <a:endParaRPr lang="cs-CZ"/>
          </a:p>
        </p:txBody>
      </p:sp>
    </p:spTree>
    <p:extLst>
      <p:ext uri="{BB962C8B-B14F-4D97-AF65-F5344CB8AC3E}">
        <p14:creationId xmlns:p14="http://schemas.microsoft.com/office/powerpoint/2010/main" xmlns="" val="611345999"/>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C3AFAA34-C9C2-4D84-883C-FC211F24382D}" type="datetimeFigureOut">
              <a:rPr lang="cs-CZ" smtClean="0"/>
              <a:pPr/>
              <a:t>23.1.2013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888EC32-4D01-4C9A-BDF7-31DCB5D8034F}" type="slidenum">
              <a:rPr lang="cs-CZ" smtClean="0"/>
              <a:pPr/>
              <a:t>‹#›</a:t>
            </a:fld>
            <a:endParaRPr lang="cs-CZ"/>
          </a:p>
        </p:txBody>
      </p:sp>
    </p:spTree>
    <p:extLst>
      <p:ext uri="{BB962C8B-B14F-4D97-AF65-F5344CB8AC3E}">
        <p14:creationId xmlns:p14="http://schemas.microsoft.com/office/powerpoint/2010/main" xmlns="" val="2373577362"/>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3AFAA34-C9C2-4D84-883C-FC211F24382D}" type="datetimeFigureOut">
              <a:rPr lang="cs-CZ" smtClean="0"/>
              <a:pPr/>
              <a:t>23.1.2013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888EC32-4D01-4C9A-BDF7-31DCB5D8034F}" type="slidenum">
              <a:rPr lang="cs-CZ" smtClean="0"/>
              <a:pPr/>
              <a:t>‹#›</a:t>
            </a:fld>
            <a:endParaRPr lang="cs-CZ"/>
          </a:p>
        </p:txBody>
      </p:sp>
    </p:spTree>
    <p:extLst>
      <p:ext uri="{BB962C8B-B14F-4D97-AF65-F5344CB8AC3E}">
        <p14:creationId xmlns:p14="http://schemas.microsoft.com/office/powerpoint/2010/main" xmlns="" val="3415640388"/>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3AFAA34-C9C2-4D84-883C-FC211F24382D}" type="datetimeFigureOut">
              <a:rPr lang="cs-CZ" smtClean="0"/>
              <a:pPr/>
              <a:t>23.1.2013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888EC32-4D01-4C9A-BDF7-31DCB5D8034F}" type="slidenum">
              <a:rPr lang="cs-CZ" smtClean="0"/>
              <a:pPr/>
              <a:t>‹#›</a:t>
            </a:fld>
            <a:endParaRPr lang="cs-CZ"/>
          </a:p>
        </p:txBody>
      </p:sp>
    </p:spTree>
    <p:extLst>
      <p:ext uri="{BB962C8B-B14F-4D97-AF65-F5344CB8AC3E}">
        <p14:creationId xmlns:p14="http://schemas.microsoft.com/office/powerpoint/2010/main" xmlns="" val="1962131828"/>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3AFAA34-C9C2-4D84-883C-FC211F24382D}" type="datetimeFigureOut">
              <a:rPr lang="cs-CZ" smtClean="0"/>
              <a:pPr/>
              <a:t>23.1.2013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888EC32-4D01-4C9A-BDF7-31DCB5D8034F}" type="slidenum">
              <a:rPr lang="cs-CZ" smtClean="0"/>
              <a:pPr/>
              <a:t>‹#›</a:t>
            </a:fld>
            <a:endParaRPr lang="cs-CZ"/>
          </a:p>
        </p:txBody>
      </p:sp>
    </p:spTree>
    <p:extLst>
      <p:ext uri="{BB962C8B-B14F-4D97-AF65-F5344CB8AC3E}">
        <p14:creationId xmlns:p14="http://schemas.microsoft.com/office/powerpoint/2010/main" xmlns="" val="1904091629"/>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FAA34-C9C2-4D84-883C-FC211F24382D}" type="datetimeFigureOut">
              <a:rPr lang="cs-CZ" smtClean="0"/>
              <a:pPr/>
              <a:t>23.1.2013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8EC32-4D01-4C9A-BDF7-31DCB5D8034F}" type="slidenum">
              <a:rPr lang="cs-CZ" smtClean="0"/>
              <a:pPr/>
              <a:t>‹#›</a:t>
            </a:fld>
            <a:endParaRPr lang="cs-CZ"/>
          </a:p>
        </p:txBody>
      </p:sp>
    </p:spTree>
    <p:extLst>
      <p:ext uri="{BB962C8B-B14F-4D97-AF65-F5344CB8AC3E}">
        <p14:creationId xmlns:p14="http://schemas.microsoft.com/office/powerpoint/2010/main" xmlns="" val="421471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4841" y="4096048"/>
            <a:ext cx="7899400" cy="2413000"/>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19300" y="260648"/>
            <a:ext cx="5105400" cy="3835400"/>
          </a:xfrm>
          <a:prstGeom prst="rect">
            <a:avLst/>
          </a:prstGeom>
        </p:spPr>
      </p:pic>
      <p:sp>
        <p:nvSpPr>
          <p:cNvPr id="3" name="TextovéPole 2"/>
          <p:cNvSpPr txBox="1"/>
          <p:nvPr/>
        </p:nvSpPr>
        <p:spPr>
          <a:xfrm>
            <a:off x="2627784" y="692696"/>
            <a:ext cx="3960440" cy="1754326"/>
          </a:xfrm>
          <a:prstGeom prst="rect">
            <a:avLst/>
          </a:prstGeom>
          <a:noFill/>
        </p:spPr>
        <p:txBody>
          <a:bodyPr wrap="square" rtlCol="0">
            <a:spAutoFit/>
          </a:bodyPr>
          <a:lstStyle/>
          <a:p>
            <a:pPr algn="ctr"/>
            <a:r>
              <a:rPr lang="cs-CZ" sz="5400" b="1" smtClean="0"/>
              <a:t>GOOD DAY, AUSTRALIA !</a:t>
            </a:r>
            <a:endParaRPr lang="cs-CZ" sz="5400" b="1" dirty="0"/>
          </a:p>
        </p:txBody>
      </p:sp>
      <p:pic>
        <p:nvPicPr>
          <p:cNvPr id="6" name="Obrázek 5"/>
          <p:cNvPicPr/>
          <p:nvPr/>
        </p:nvPicPr>
        <p:blipFill>
          <a:blip r:embed="rId4" cstate="print"/>
          <a:srcRect/>
          <a:stretch>
            <a:fillRect/>
          </a:stretch>
        </p:blipFill>
        <p:spPr bwMode="auto">
          <a:xfrm>
            <a:off x="6488430" y="6393854"/>
            <a:ext cx="2655570" cy="464146"/>
          </a:xfrm>
          <a:prstGeom prst="rect">
            <a:avLst/>
          </a:prstGeom>
          <a:solidFill>
            <a:srgbClr val="FFFFFF"/>
          </a:solidFill>
          <a:ln w="9525">
            <a:noFill/>
            <a:miter lim="800000"/>
            <a:headEnd/>
            <a:tailEnd/>
          </a:ln>
        </p:spPr>
      </p:pic>
    </p:spTree>
    <p:extLst>
      <p:ext uri="{BB962C8B-B14F-4D97-AF65-F5344CB8AC3E}">
        <p14:creationId xmlns:p14="http://schemas.microsoft.com/office/powerpoint/2010/main" xmlns="" val="831449919"/>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936" y="12757"/>
            <a:ext cx="6795740" cy="4525963"/>
          </a:xfrm>
        </p:spPr>
      </p:pic>
      <p:pic>
        <p:nvPicPr>
          <p:cNvPr id="5" name="Obráze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17286" y="3573017"/>
            <a:ext cx="5026206" cy="3284984"/>
          </a:xfrm>
          <a:prstGeom prst="rect">
            <a:avLst/>
          </a:prstGeom>
        </p:spPr>
      </p:pic>
      <p:sp>
        <p:nvSpPr>
          <p:cNvPr id="6" name="TextovéPole 5"/>
          <p:cNvSpPr txBox="1"/>
          <p:nvPr/>
        </p:nvSpPr>
        <p:spPr>
          <a:xfrm>
            <a:off x="251520" y="5013176"/>
            <a:ext cx="3384376" cy="1631216"/>
          </a:xfrm>
          <a:prstGeom prst="rect">
            <a:avLst/>
          </a:prstGeom>
          <a:noFill/>
        </p:spPr>
        <p:txBody>
          <a:bodyPr wrap="square" rtlCol="0">
            <a:spAutoFit/>
          </a:bodyPr>
          <a:lstStyle/>
          <a:p>
            <a:r>
              <a:rPr lang="en-US" sz="2000" b="1" smtClean="0"/>
              <a:t>Litchfield is a very attractive tourist National Park with its beautiful waterfalls,  lakes and forest.</a:t>
            </a:r>
          </a:p>
          <a:p>
            <a:endParaRPr lang="cs-CZ" sz="2000" b="1" dirty="0"/>
          </a:p>
        </p:txBody>
      </p:sp>
      <p:pic>
        <p:nvPicPr>
          <p:cNvPr id="7" name="Obrázek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72200" y="-1"/>
            <a:ext cx="2771800" cy="3573017"/>
          </a:xfrm>
          <a:prstGeom prst="rect">
            <a:avLst/>
          </a:prstGeom>
        </p:spPr>
      </p:pic>
    </p:spTree>
    <p:extLst>
      <p:ext uri="{BB962C8B-B14F-4D97-AF65-F5344CB8AC3E}">
        <p14:creationId xmlns:p14="http://schemas.microsoft.com/office/powerpoint/2010/main" xmlns="" val="887481097"/>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6005147" cy="3877236"/>
          </a:xfrm>
        </p:spPr>
      </p:pic>
      <p:pic>
        <p:nvPicPr>
          <p:cNvPr id="5" name="Obrázek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3877236"/>
            <a:ext cx="4139951" cy="2980764"/>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139951" y="3098376"/>
            <a:ext cx="5012831" cy="3759623"/>
          </a:xfrm>
          <a:prstGeom prst="rect">
            <a:avLst/>
          </a:prstGeom>
        </p:spPr>
      </p:pic>
      <p:sp>
        <p:nvSpPr>
          <p:cNvPr id="7" name="TextovéPole 6"/>
          <p:cNvSpPr txBox="1"/>
          <p:nvPr/>
        </p:nvSpPr>
        <p:spPr>
          <a:xfrm>
            <a:off x="6228184" y="260648"/>
            <a:ext cx="2592288" cy="2554545"/>
          </a:xfrm>
          <a:prstGeom prst="rect">
            <a:avLst/>
          </a:prstGeom>
          <a:noFill/>
        </p:spPr>
        <p:txBody>
          <a:bodyPr wrap="square" rtlCol="0">
            <a:spAutoFit/>
          </a:bodyPr>
          <a:lstStyle/>
          <a:p>
            <a:r>
              <a:rPr lang="en-US" sz="2000" b="1" smtClean="0"/>
              <a:t>In Australia</a:t>
            </a:r>
            <a:r>
              <a:rPr lang="cs-CZ" sz="2000" b="1" smtClean="0"/>
              <a:t>, there is </a:t>
            </a:r>
            <a:r>
              <a:rPr lang="en-US" sz="2000" b="1" smtClean="0"/>
              <a:t> living </a:t>
            </a:r>
            <a:r>
              <a:rPr lang="cs-CZ" sz="2000" b="1" smtClean="0"/>
              <a:t>a </a:t>
            </a:r>
            <a:r>
              <a:rPr lang="en-US" sz="2000" b="1" smtClean="0"/>
              <a:t>large number of unusual animals that nowhere else in the world  exist. The most famous is the kangaroo</a:t>
            </a:r>
            <a:r>
              <a:rPr lang="cs-CZ" sz="2000" b="1" smtClean="0"/>
              <a:t>.</a:t>
            </a:r>
            <a:endParaRPr lang="en-US" sz="2000" b="1" smtClean="0"/>
          </a:p>
          <a:p>
            <a:endParaRPr lang="cs-CZ" sz="2000" b="1" dirty="0"/>
          </a:p>
        </p:txBody>
      </p:sp>
    </p:spTree>
    <p:extLst>
      <p:ext uri="{BB962C8B-B14F-4D97-AF65-F5344CB8AC3E}">
        <p14:creationId xmlns:p14="http://schemas.microsoft.com/office/powerpoint/2010/main" xmlns="" val="1407721532"/>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02460" y="2332037"/>
            <a:ext cx="7241540" cy="4525963"/>
          </a:xfrm>
        </p:spPr>
      </p:pic>
      <p:pic>
        <p:nvPicPr>
          <p:cNvPr id="5" name="Obrázek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11669"/>
            <a:ext cx="2541530" cy="3273315"/>
          </a:xfrm>
          <a:prstGeom prst="rect">
            <a:avLst/>
          </a:prstGeom>
        </p:spPr>
      </p:pic>
      <p:sp>
        <p:nvSpPr>
          <p:cNvPr id="6" name="TextovéPole 5"/>
          <p:cNvSpPr txBox="1"/>
          <p:nvPr/>
        </p:nvSpPr>
        <p:spPr>
          <a:xfrm>
            <a:off x="2843808" y="404664"/>
            <a:ext cx="5616624" cy="400110"/>
          </a:xfrm>
          <a:prstGeom prst="rect">
            <a:avLst/>
          </a:prstGeom>
          <a:noFill/>
        </p:spPr>
        <p:txBody>
          <a:bodyPr wrap="square" rtlCol="0">
            <a:spAutoFit/>
          </a:bodyPr>
          <a:lstStyle/>
          <a:p>
            <a:r>
              <a:rPr lang="cs-CZ" sz="2000" b="1" smtClean="0"/>
              <a:t>Koala bears</a:t>
            </a:r>
            <a:endParaRPr lang="cs-CZ" sz="2000" b="1" dirty="0"/>
          </a:p>
        </p:txBody>
      </p:sp>
      <p:pic>
        <p:nvPicPr>
          <p:cNvPr id="7" name="Obrázek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742" y="4149080"/>
            <a:ext cx="2274155" cy="2718444"/>
          </a:xfrm>
          <a:prstGeom prst="rect">
            <a:avLst/>
          </a:prstGeom>
        </p:spPr>
      </p:pic>
    </p:spTree>
    <p:extLst>
      <p:ext uri="{BB962C8B-B14F-4D97-AF65-F5344CB8AC3E}">
        <p14:creationId xmlns:p14="http://schemas.microsoft.com/office/powerpoint/2010/main" xmlns="" val="76949633"/>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986111" y="2996952"/>
            <a:ext cx="5157889" cy="3861048"/>
          </a:xfrm>
        </p:spPr>
      </p:pic>
      <p:pic>
        <p:nvPicPr>
          <p:cNvPr id="5" name="Obrázek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9743"/>
            <a:ext cx="4802933" cy="3327249"/>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 y="4139928"/>
            <a:ext cx="4067943" cy="2708254"/>
          </a:xfrm>
          <a:prstGeom prst="rect">
            <a:avLst/>
          </a:prstGeom>
        </p:spPr>
      </p:pic>
      <p:sp>
        <p:nvSpPr>
          <p:cNvPr id="8" name="TextovéPole 7"/>
          <p:cNvSpPr txBox="1"/>
          <p:nvPr/>
        </p:nvSpPr>
        <p:spPr>
          <a:xfrm>
            <a:off x="5292080" y="332656"/>
            <a:ext cx="3096344" cy="2246769"/>
          </a:xfrm>
          <a:prstGeom prst="rect">
            <a:avLst/>
          </a:prstGeom>
          <a:noFill/>
        </p:spPr>
        <p:txBody>
          <a:bodyPr wrap="square" rtlCol="0">
            <a:spAutoFit/>
          </a:bodyPr>
          <a:lstStyle/>
          <a:p>
            <a:r>
              <a:rPr lang="en-US" sz="2000" smtClean="0"/>
              <a:t>Platypus is one of the strangest creatures in the world. It is a mammal with a duck beak, which, like birds lays eggs, but babies </a:t>
            </a:r>
            <a:r>
              <a:rPr lang="cs-CZ" sz="2000" smtClean="0"/>
              <a:t>are fed with</a:t>
            </a:r>
            <a:r>
              <a:rPr lang="en-US" sz="2000" smtClean="0"/>
              <a:t> breast milk.</a:t>
            </a:r>
          </a:p>
          <a:p>
            <a:endParaRPr lang="cs-CZ" sz="2000" dirty="0"/>
          </a:p>
        </p:txBody>
      </p:sp>
    </p:spTree>
    <p:extLst>
      <p:ext uri="{BB962C8B-B14F-4D97-AF65-F5344CB8AC3E}">
        <p14:creationId xmlns:p14="http://schemas.microsoft.com/office/powerpoint/2010/main" xmlns="" val="1988100975"/>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204303"/>
            <a:ext cx="3988096" cy="2987446"/>
          </a:xfrm>
        </p:spPr>
      </p:pic>
      <p:sp>
        <p:nvSpPr>
          <p:cNvPr id="5" name="TextovéPole 4"/>
          <p:cNvSpPr txBox="1"/>
          <p:nvPr/>
        </p:nvSpPr>
        <p:spPr>
          <a:xfrm>
            <a:off x="107504" y="188640"/>
            <a:ext cx="8856984" cy="400110"/>
          </a:xfrm>
          <a:prstGeom prst="rect">
            <a:avLst/>
          </a:prstGeom>
          <a:noFill/>
        </p:spPr>
        <p:txBody>
          <a:bodyPr wrap="square" rtlCol="0">
            <a:spAutoFit/>
          </a:bodyPr>
          <a:lstStyle/>
          <a:p>
            <a:r>
              <a:rPr lang="cs-CZ" sz="2000" b="1" smtClean="0"/>
              <a:t>Sharks threaten the coast of Australia. </a:t>
            </a:r>
            <a:endParaRPr lang="cs-CZ" sz="2000" b="1" dirty="0"/>
          </a:p>
        </p:txBody>
      </p:sp>
      <p:pic>
        <p:nvPicPr>
          <p:cNvPr id="6" name="Obrázek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39953" y="1196751"/>
            <a:ext cx="5022848" cy="2016225"/>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150759" y="3356992"/>
            <a:ext cx="4993241" cy="3501008"/>
          </a:xfrm>
          <a:prstGeom prst="rect">
            <a:avLst/>
          </a:prstGeom>
        </p:spPr>
      </p:pic>
      <p:sp>
        <p:nvSpPr>
          <p:cNvPr id="8" name="TextovéPole 7"/>
          <p:cNvSpPr txBox="1"/>
          <p:nvPr/>
        </p:nvSpPr>
        <p:spPr>
          <a:xfrm>
            <a:off x="312566" y="4581128"/>
            <a:ext cx="3687929" cy="1938992"/>
          </a:xfrm>
          <a:prstGeom prst="rect">
            <a:avLst/>
          </a:prstGeom>
          <a:noFill/>
        </p:spPr>
        <p:txBody>
          <a:bodyPr wrap="square" rtlCol="0">
            <a:spAutoFit/>
          </a:bodyPr>
          <a:lstStyle/>
          <a:p>
            <a:r>
              <a:rPr lang="cs-CZ" sz="2000" b="1" smtClean="0"/>
              <a:t>The most dangerous crocodiles are the sea crocodiles, which live in the North of Australia. They reach the length of 9 meters and 1 tonn weight. They are extremely dangerous for people.</a:t>
            </a:r>
            <a:endParaRPr lang="cs-CZ" sz="2000" b="1" dirty="0"/>
          </a:p>
        </p:txBody>
      </p:sp>
    </p:spTree>
    <p:extLst>
      <p:ext uri="{BB962C8B-B14F-4D97-AF65-F5344CB8AC3E}">
        <p14:creationId xmlns:p14="http://schemas.microsoft.com/office/powerpoint/2010/main" xmlns="" val="2934183592"/>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87234" y="1728291"/>
            <a:ext cx="3309785" cy="2952328"/>
          </a:xfrm>
        </p:spPr>
      </p:pic>
      <p:sp>
        <p:nvSpPr>
          <p:cNvPr id="4" name="TextovéPole 3"/>
          <p:cNvSpPr txBox="1"/>
          <p:nvPr/>
        </p:nvSpPr>
        <p:spPr>
          <a:xfrm>
            <a:off x="251520" y="404664"/>
            <a:ext cx="8424936" cy="1323439"/>
          </a:xfrm>
          <a:prstGeom prst="rect">
            <a:avLst/>
          </a:prstGeom>
          <a:noFill/>
        </p:spPr>
        <p:txBody>
          <a:bodyPr wrap="square" rtlCol="0">
            <a:spAutoFit/>
          </a:bodyPr>
          <a:lstStyle/>
          <a:p>
            <a:r>
              <a:rPr lang="en-US" sz="2000" b="1" smtClean="0"/>
              <a:t>Australia is the first place in the number of poisonous snakes. </a:t>
            </a:r>
            <a:r>
              <a:rPr lang="cs-CZ" sz="2000" b="1" smtClean="0"/>
              <a:t>There</a:t>
            </a:r>
            <a:r>
              <a:rPr lang="en-US" sz="2000" b="1" smtClean="0"/>
              <a:t> live</a:t>
            </a:r>
            <a:r>
              <a:rPr lang="cs-CZ" sz="2000" b="1" smtClean="0"/>
              <a:t> </a:t>
            </a:r>
            <a:r>
              <a:rPr lang="en-US" sz="2000" b="1" smtClean="0"/>
              <a:t> 143 kinds of </a:t>
            </a:r>
            <a:r>
              <a:rPr lang="cs-CZ" sz="2000" b="1" smtClean="0"/>
              <a:t>poisonous snakes, which </a:t>
            </a:r>
            <a:r>
              <a:rPr lang="en-US" sz="2000" b="1" smtClean="0"/>
              <a:t>include Ta</a:t>
            </a:r>
            <a:r>
              <a:rPr lang="cs-CZ" sz="2000" b="1" smtClean="0"/>
              <a:t>ipan. It´s  single bite </a:t>
            </a:r>
            <a:r>
              <a:rPr lang="en-US" sz="2000" b="1" smtClean="0"/>
              <a:t> </a:t>
            </a:r>
            <a:r>
              <a:rPr lang="cs-CZ" sz="2000" b="1" smtClean="0"/>
              <a:t>can kill up to 80 people.</a:t>
            </a:r>
            <a:endParaRPr lang="en-US" sz="2000" b="1" smtClean="0"/>
          </a:p>
          <a:p>
            <a:endParaRPr lang="cs-CZ" sz="2000" dirty="0"/>
          </a:p>
        </p:txBody>
      </p:sp>
      <p:pic>
        <p:nvPicPr>
          <p:cNvPr id="6" name="Obrázek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989517"/>
            <a:ext cx="2750822" cy="1868483"/>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12880" y="3204455"/>
            <a:ext cx="5231120" cy="3661784"/>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634000" y="1256142"/>
            <a:ext cx="3510000" cy="2172857"/>
          </a:xfrm>
          <a:prstGeom prst="rect">
            <a:avLst/>
          </a:prstGeom>
        </p:spPr>
      </p:pic>
    </p:spTree>
    <p:extLst>
      <p:ext uri="{BB962C8B-B14F-4D97-AF65-F5344CB8AC3E}">
        <p14:creationId xmlns:p14="http://schemas.microsoft.com/office/powerpoint/2010/main" xmlns="" val="2941243136"/>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2332037"/>
            <a:ext cx="4459076" cy="4525963"/>
          </a:xfrm>
        </p:spPr>
      </p:pic>
      <p:pic>
        <p:nvPicPr>
          <p:cNvPr id="5" name="Obrázek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84521" y="18782"/>
            <a:ext cx="4559479" cy="6839218"/>
          </a:xfrm>
          <a:prstGeom prst="rect">
            <a:avLst/>
          </a:prstGeom>
        </p:spPr>
      </p:pic>
      <p:sp>
        <p:nvSpPr>
          <p:cNvPr id="6" name="TextovéPole 5"/>
          <p:cNvSpPr txBox="1"/>
          <p:nvPr/>
        </p:nvSpPr>
        <p:spPr>
          <a:xfrm>
            <a:off x="179512" y="188640"/>
            <a:ext cx="4176464" cy="2246769"/>
          </a:xfrm>
          <a:prstGeom prst="rect">
            <a:avLst/>
          </a:prstGeom>
          <a:noFill/>
        </p:spPr>
        <p:txBody>
          <a:bodyPr wrap="square" rtlCol="0">
            <a:spAutoFit/>
          </a:bodyPr>
          <a:lstStyle/>
          <a:p>
            <a:r>
              <a:rPr lang="en-US" sz="2000" b="1" smtClean="0"/>
              <a:t>Pride of Australia</a:t>
            </a:r>
            <a:r>
              <a:rPr lang="cs-CZ" sz="2000" b="1" smtClean="0"/>
              <a:t> is </a:t>
            </a:r>
            <a:r>
              <a:rPr lang="en-US" sz="2000" b="1" smtClean="0"/>
              <a:t> Great Ocean Road </a:t>
            </a:r>
            <a:r>
              <a:rPr lang="cs-CZ" sz="2000" b="1" smtClean="0"/>
              <a:t>-</a:t>
            </a:r>
            <a:r>
              <a:rPr lang="en-US" sz="2000" b="1" smtClean="0"/>
              <a:t> a 243 km long </a:t>
            </a:r>
            <a:r>
              <a:rPr lang="cs-CZ" sz="2000" b="1" smtClean="0"/>
              <a:t>part</a:t>
            </a:r>
            <a:r>
              <a:rPr lang="en-US" sz="2000" b="1" smtClean="0"/>
              <a:t> of road along the southeast coast. It is a war memorial</a:t>
            </a:r>
            <a:r>
              <a:rPr lang="cs-CZ" sz="2000" b="1" smtClean="0"/>
              <a:t>, </a:t>
            </a:r>
            <a:r>
              <a:rPr lang="en-US" sz="2000" b="1" smtClean="0"/>
              <a:t>soldiers built between 1919 to 1932 dedicated to the victims of war.</a:t>
            </a:r>
          </a:p>
          <a:p>
            <a:endParaRPr lang="cs-CZ" sz="2000" b="1" dirty="0"/>
          </a:p>
        </p:txBody>
      </p:sp>
    </p:spTree>
    <p:extLst>
      <p:ext uri="{BB962C8B-B14F-4D97-AF65-F5344CB8AC3E}">
        <p14:creationId xmlns:p14="http://schemas.microsoft.com/office/powerpoint/2010/main" xmlns="" val="2822410405"/>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437" y="0"/>
            <a:ext cx="5474955" cy="4525963"/>
          </a:xfrm>
        </p:spPr>
      </p:pic>
      <p:pic>
        <p:nvPicPr>
          <p:cNvPr id="5" name="Obrázek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67944" y="3470886"/>
            <a:ext cx="5076056" cy="3387114"/>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3914017"/>
            <a:ext cx="3923928" cy="2947085"/>
          </a:xfrm>
          <a:prstGeom prst="rect">
            <a:avLst/>
          </a:prstGeom>
        </p:spPr>
      </p:pic>
    </p:spTree>
    <p:extLst>
      <p:ext uri="{BB962C8B-B14F-4D97-AF65-F5344CB8AC3E}">
        <p14:creationId xmlns:p14="http://schemas.microsoft.com/office/powerpoint/2010/main" xmlns="" val="964520252"/>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2348880"/>
            <a:ext cx="8574923" cy="3331357"/>
          </a:xfrm>
        </p:spPr>
      </p:pic>
      <p:sp>
        <p:nvSpPr>
          <p:cNvPr id="5" name="TextovéPole 4"/>
          <p:cNvSpPr txBox="1"/>
          <p:nvPr/>
        </p:nvSpPr>
        <p:spPr>
          <a:xfrm>
            <a:off x="1331640" y="980728"/>
            <a:ext cx="6120680" cy="1015663"/>
          </a:xfrm>
          <a:prstGeom prst="rect">
            <a:avLst/>
          </a:prstGeom>
          <a:noFill/>
        </p:spPr>
        <p:txBody>
          <a:bodyPr wrap="square" rtlCol="0">
            <a:spAutoFit/>
          </a:bodyPr>
          <a:lstStyle/>
          <a:p>
            <a:pPr algn="ctr"/>
            <a:r>
              <a:rPr lang="cs-CZ" sz="6000" b="1" smtClean="0">
                <a:solidFill>
                  <a:srgbClr val="0070C0"/>
                </a:solidFill>
              </a:rPr>
              <a:t>GOOD BYE!</a:t>
            </a:r>
            <a:endParaRPr lang="cs-CZ" sz="6000" b="1" dirty="0">
              <a:solidFill>
                <a:srgbClr val="0070C0"/>
              </a:solidFill>
            </a:endParaRPr>
          </a:p>
        </p:txBody>
      </p:sp>
    </p:spTree>
    <p:extLst>
      <p:ext uri="{BB962C8B-B14F-4D97-AF65-F5344CB8AC3E}">
        <p14:creationId xmlns:p14="http://schemas.microsoft.com/office/powerpoint/2010/main" xmlns="" val="1441863232"/>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7092280" y="2420889"/>
            <a:ext cx="1932116" cy="1932116"/>
          </a:xfrm>
        </p:spPr>
      </p:pic>
      <p:pic>
        <p:nvPicPr>
          <p:cNvPr id="5" name="Obrázek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42546" y="1"/>
            <a:ext cx="3001453" cy="2002532"/>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1"/>
            <a:ext cx="5220072" cy="4132556"/>
          </a:xfrm>
          <a:prstGeom prst="rect">
            <a:avLst/>
          </a:prstGeom>
        </p:spPr>
      </p:pic>
      <p:sp>
        <p:nvSpPr>
          <p:cNvPr id="7" name="TextovéPole 6"/>
          <p:cNvSpPr txBox="1"/>
          <p:nvPr/>
        </p:nvSpPr>
        <p:spPr>
          <a:xfrm>
            <a:off x="251520" y="4509120"/>
            <a:ext cx="8678198" cy="2554545"/>
          </a:xfrm>
          <a:prstGeom prst="rect">
            <a:avLst/>
          </a:prstGeom>
          <a:noFill/>
        </p:spPr>
        <p:txBody>
          <a:bodyPr wrap="square" rtlCol="0">
            <a:spAutoFit/>
          </a:bodyPr>
          <a:lstStyle/>
          <a:p>
            <a:r>
              <a:rPr lang="en-US" sz="2000" smtClean="0"/>
              <a:t>Australia, officially the Commonwealth of Australia, is one of the largest states in the world and also the smallest continent, situated in the southern hemisphere. It includes the island of Tasmania and a number of other smaller islands. The capital is Canberra. In Australia there are approximately 22 million people, mainly in the large coastal cities such as Syndney, Melbourne, Brisbane. It is situated at 7.5 million square kilometers. It is headed by the British monarch, which represents the country's Governor General. </a:t>
            </a:r>
            <a:r>
              <a:rPr lang="cs-CZ" sz="2000" smtClean="0"/>
              <a:t>The land</a:t>
            </a:r>
            <a:r>
              <a:rPr lang="en-US" sz="2000" smtClean="0"/>
              <a:t> consists of six states and two territories.</a:t>
            </a:r>
          </a:p>
          <a:p>
            <a:endParaRPr lang="cs-CZ" sz="2000" dirty="0">
              <a:effectLst/>
            </a:endParaRPr>
          </a:p>
        </p:txBody>
      </p:sp>
    </p:spTree>
    <p:extLst>
      <p:ext uri="{BB962C8B-B14F-4D97-AF65-F5344CB8AC3E}">
        <p14:creationId xmlns:p14="http://schemas.microsoft.com/office/powerpoint/2010/main" xmlns="" val="301259044"/>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2636912"/>
            <a:ext cx="6207481" cy="4221088"/>
          </a:xfrm>
        </p:spPr>
      </p:pic>
      <p:pic>
        <p:nvPicPr>
          <p:cNvPr id="5" name="Obrázek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064000" y="0"/>
            <a:ext cx="5080000" cy="2857500"/>
          </a:xfrm>
          <a:prstGeom prst="rect">
            <a:avLst/>
          </a:prstGeom>
        </p:spPr>
      </p:pic>
      <p:sp>
        <p:nvSpPr>
          <p:cNvPr id="6" name="TextovéPole 5"/>
          <p:cNvSpPr txBox="1"/>
          <p:nvPr/>
        </p:nvSpPr>
        <p:spPr>
          <a:xfrm>
            <a:off x="228872" y="188640"/>
            <a:ext cx="3456384" cy="1631216"/>
          </a:xfrm>
          <a:prstGeom prst="rect">
            <a:avLst/>
          </a:prstGeom>
          <a:noFill/>
        </p:spPr>
        <p:txBody>
          <a:bodyPr wrap="square" rtlCol="0">
            <a:spAutoFit/>
          </a:bodyPr>
          <a:lstStyle/>
          <a:p>
            <a:r>
              <a:rPr lang="cs-CZ" sz="2000" smtClean="0"/>
              <a:t>The major resorts are on the coast. For example Sydney has 4,5 million inhabitants, which means 15 times more, than live in Australian capital Canberra.</a:t>
            </a:r>
            <a:endParaRPr lang="cs-CZ" sz="2000" dirty="0"/>
          </a:p>
        </p:txBody>
      </p:sp>
      <p:sp>
        <p:nvSpPr>
          <p:cNvPr id="7" name="TextovéPole 6"/>
          <p:cNvSpPr txBox="1"/>
          <p:nvPr/>
        </p:nvSpPr>
        <p:spPr>
          <a:xfrm>
            <a:off x="6444208" y="2857496"/>
            <a:ext cx="2448272" cy="4093428"/>
          </a:xfrm>
          <a:prstGeom prst="rect">
            <a:avLst/>
          </a:prstGeom>
          <a:noFill/>
        </p:spPr>
        <p:txBody>
          <a:bodyPr wrap="square" rtlCol="0">
            <a:spAutoFit/>
          </a:bodyPr>
          <a:lstStyle/>
          <a:p>
            <a:r>
              <a:rPr lang="cs-CZ" sz="2000" smtClean="0"/>
              <a:t>The </a:t>
            </a:r>
            <a:r>
              <a:rPr lang="en-US" sz="2000" smtClean="0"/>
              <a:t>distribution of population</a:t>
            </a:r>
            <a:r>
              <a:rPr lang="cs-CZ" sz="2000" smtClean="0"/>
              <a:t> in Australian continent</a:t>
            </a:r>
            <a:r>
              <a:rPr lang="en-US" sz="2000" smtClean="0"/>
              <a:t> is </a:t>
            </a:r>
            <a:r>
              <a:rPr lang="cs-CZ" sz="2000" smtClean="0"/>
              <a:t>disbalanced</a:t>
            </a:r>
            <a:r>
              <a:rPr lang="en-US" sz="2000" smtClean="0"/>
              <a:t>, one sq. kilometer live only 3 people, which </a:t>
            </a:r>
            <a:r>
              <a:rPr lang="cs-CZ" sz="2000" smtClean="0"/>
              <a:t>makes</a:t>
            </a:r>
            <a:r>
              <a:rPr lang="en-US" sz="2000" smtClean="0"/>
              <a:t> Australia </a:t>
            </a:r>
            <a:r>
              <a:rPr lang="cs-CZ" sz="2000" smtClean="0"/>
              <a:t>one of </a:t>
            </a:r>
            <a:r>
              <a:rPr lang="en-US" sz="2000" smtClean="0"/>
              <a:t> the lowest rungs in the population. Nearly half the population lives in Syndney and Melb</a:t>
            </a:r>
            <a:r>
              <a:rPr lang="cs-CZ" sz="2000" smtClean="0"/>
              <a:t>ou</a:t>
            </a:r>
            <a:r>
              <a:rPr lang="en-US" sz="2000" smtClean="0"/>
              <a:t>rne</a:t>
            </a:r>
            <a:r>
              <a:rPr lang="cs-CZ" sz="2000" smtClean="0"/>
              <a:t>.</a:t>
            </a:r>
            <a:endParaRPr lang="cs-CZ" sz="2000" dirty="0"/>
          </a:p>
        </p:txBody>
      </p:sp>
    </p:spTree>
    <p:extLst>
      <p:ext uri="{BB962C8B-B14F-4D97-AF65-F5344CB8AC3E}">
        <p14:creationId xmlns:p14="http://schemas.microsoft.com/office/powerpoint/2010/main" xmlns="" val="2962164172"/>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5534728" cy="3429000"/>
          </a:xfrm>
        </p:spPr>
      </p:pic>
      <p:pic>
        <p:nvPicPr>
          <p:cNvPr id="5" name="Obráze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11960" y="3598229"/>
            <a:ext cx="4932040" cy="3259771"/>
          </a:xfrm>
          <a:prstGeom prst="rect">
            <a:avLst/>
          </a:prstGeom>
        </p:spPr>
      </p:pic>
      <p:sp>
        <p:nvSpPr>
          <p:cNvPr id="6" name="TextovéPole 5"/>
          <p:cNvSpPr txBox="1"/>
          <p:nvPr/>
        </p:nvSpPr>
        <p:spPr>
          <a:xfrm>
            <a:off x="5752220" y="188640"/>
            <a:ext cx="2808312" cy="2862322"/>
          </a:xfrm>
          <a:prstGeom prst="rect">
            <a:avLst/>
          </a:prstGeom>
          <a:noFill/>
        </p:spPr>
        <p:txBody>
          <a:bodyPr wrap="square" rtlCol="0">
            <a:spAutoFit/>
          </a:bodyPr>
          <a:lstStyle/>
          <a:p>
            <a:r>
              <a:rPr lang="cs-CZ" sz="2000" b="1" smtClean="0"/>
              <a:t>The official language is English, because it was a colony of  United Kingdom. The most inhabitants come from Great Britain too.</a:t>
            </a:r>
          </a:p>
          <a:p>
            <a:r>
              <a:rPr lang="cs-CZ" sz="2000" b="1" smtClean="0"/>
              <a:t>In 18 century arrived many prisoners to start a new life there.</a:t>
            </a:r>
            <a:endParaRPr lang="cs-CZ" sz="2000" b="1" dirty="0"/>
          </a:p>
        </p:txBody>
      </p:sp>
      <p:sp>
        <p:nvSpPr>
          <p:cNvPr id="7" name="TextovéPole 6"/>
          <p:cNvSpPr txBox="1"/>
          <p:nvPr/>
        </p:nvSpPr>
        <p:spPr>
          <a:xfrm>
            <a:off x="251520" y="3933056"/>
            <a:ext cx="3600400" cy="1015663"/>
          </a:xfrm>
          <a:prstGeom prst="rect">
            <a:avLst/>
          </a:prstGeom>
          <a:noFill/>
        </p:spPr>
        <p:txBody>
          <a:bodyPr wrap="square" rtlCol="0">
            <a:spAutoFit/>
          </a:bodyPr>
          <a:lstStyle/>
          <a:p>
            <a:r>
              <a:rPr lang="cs-CZ" sz="2000" b="1" smtClean="0"/>
              <a:t>This Opera is in the shape of stretched sails. It is well known over the all world. </a:t>
            </a:r>
            <a:endParaRPr lang="cs-CZ" sz="2000" b="1" dirty="0"/>
          </a:p>
        </p:txBody>
      </p:sp>
    </p:spTree>
    <p:extLst>
      <p:ext uri="{BB962C8B-B14F-4D97-AF65-F5344CB8AC3E}">
        <p14:creationId xmlns:p14="http://schemas.microsoft.com/office/powerpoint/2010/main" xmlns="" val="2681888224"/>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6034617" cy="4525963"/>
          </a:xfrm>
        </p:spPr>
      </p:pic>
      <p:pic>
        <p:nvPicPr>
          <p:cNvPr id="5" name="Obrázek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16016" y="3917937"/>
            <a:ext cx="4447510" cy="2962111"/>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3207641"/>
            <a:ext cx="4867145" cy="3650359"/>
          </a:xfrm>
          <a:prstGeom prst="rect">
            <a:avLst/>
          </a:prstGeom>
        </p:spPr>
      </p:pic>
      <p:sp>
        <p:nvSpPr>
          <p:cNvPr id="7" name="TextovéPole 6"/>
          <p:cNvSpPr txBox="1"/>
          <p:nvPr/>
        </p:nvSpPr>
        <p:spPr>
          <a:xfrm>
            <a:off x="6229128" y="548680"/>
            <a:ext cx="2592288" cy="1015663"/>
          </a:xfrm>
          <a:prstGeom prst="rect">
            <a:avLst/>
          </a:prstGeom>
          <a:noFill/>
        </p:spPr>
        <p:txBody>
          <a:bodyPr wrap="square" rtlCol="0">
            <a:spAutoFit/>
          </a:bodyPr>
          <a:lstStyle/>
          <a:p>
            <a:r>
              <a:rPr lang="cs-CZ" sz="2000" b="1" smtClean="0"/>
              <a:t> The magnifician building of the Sydney opera.</a:t>
            </a:r>
            <a:endParaRPr lang="cs-CZ" sz="2000" b="1" dirty="0"/>
          </a:p>
        </p:txBody>
      </p:sp>
      <p:pic>
        <p:nvPicPr>
          <p:cNvPr id="8" name="Obrázek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12160" y="1901063"/>
            <a:ext cx="3151366" cy="2016874"/>
          </a:xfrm>
          <a:prstGeom prst="rect">
            <a:avLst/>
          </a:prstGeom>
        </p:spPr>
      </p:pic>
    </p:spTree>
    <p:extLst>
      <p:ext uri="{BB962C8B-B14F-4D97-AF65-F5344CB8AC3E}">
        <p14:creationId xmlns:p14="http://schemas.microsoft.com/office/powerpoint/2010/main" xmlns="" val="505877380"/>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4875673" y="3641511"/>
            <a:ext cx="4268327" cy="3216489"/>
          </a:xfrm>
        </p:spPr>
      </p:pic>
      <p:pic>
        <p:nvPicPr>
          <p:cNvPr id="5" name="Obrázek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64594" y="-1"/>
            <a:ext cx="4279406" cy="2852937"/>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8220" y="-1"/>
            <a:ext cx="4878252" cy="3641512"/>
          </a:xfrm>
          <a:prstGeom prst="rect">
            <a:avLst/>
          </a:prstGeom>
        </p:spPr>
      </p:pic>
      <p:sp>
        <p:nvSpPr>
          <p:cNvPr id="7" name="TextovéPole 6"/>
          <p:cNvSpPr txBox="1"/>
          <p:nvPr/>
        </p:nvSpPr>
        <p:spPr>
          <a:xfrm>
            <a:off x="208039" y="3861048"/>
            <a:ext cx="4491354" cy="2554545"/>
          </a:xfrm>
          <a:prstGeom prst="rect">
            <a:avLst/>
          </a:prstGeom>
          <a:noFill/>
        </p:spPr>
        <p:txBody>
          <a:bodyPr wrap="square" rtlCol="0">
            <a:spAutoFit/>
          </a:bodyPr>
          <a:lstStyle/>
          <a:p>
            <a:r>
              <a:rPr lang="en-US" sz="2000" b="1" smtClean="0"/>
              <a:t>The original inhabitants are Autralia</a:t>
            </a:r>
            <a:r>
              <a:rPr lang="cs-CZ" sz="2000" b="1" smtClean="0"/>
              <a:t>n</a:t>
            </a:r>
            <a:r>
              <a:rPr lang="en-US" sz="2000" b="1" smtClean="0"/>
              <a:t> aboriginals. These natives suffer from poverty and discrimination. They live about 15 years less than the general population </a:t>
            </a:r>
            <a:r>
              <a:rPr lang="cs-CZ" sz="2000" b="1" smtClean="0"/>
              <a:t>because of </a:t>
            </a:r>
            <a:r>
              <a:rPr lang="en-US" sz="2000" b="1" smtClean="0"/>
              <a:t> sniff</a:t>
            </a:r>
            <a:r>
              <a:rPr lang="cs-CZ" sz="2000" b="1" smtClean="0"/>
              <a:t>ing </a:t>
            </a:r>
            <a:r>
              <a:rPr lang="en-US" sz="2000" b="1" smtClean="0"/>
              <a:t> petrol</a:t>
            </a:r>
            <a:r>
              <a:rPr lang="cs-CZ" sz="2000" b="1" smtClean="0"/>
              <a:t> very often</a:t>
            </a:r>
            <a:r>
              <a:rPr lang="en-US" sz="2000" b="1" smtClean="0"/>
              <a:t>. Many Aboriginal paintings can be found on the walls of rocks and caves</a:t>
            </a:r>
            <a:endParaRPr lang="cs-CZ" sz="2000" b="1" dirty="0"/>
          </a:p>
        </p:txBody>
      </p:sp>
      <p:sp>
        <p:nvSpPr>
          <p:cNvPr id="8" name="TextovéPole 7"/>
          <p:cNvSpPr txBox="1"/>
          <p:nvPr/>
        </p:nvSpPr>
        <p:spPr>
          <a:xfrm>
            <a:off x="5004048" y="3068960"/>
            <a:ext cx="3888432" cy="400110"/>
          </a:xfrm>
          <a:prstGeom prst="rect">
            <a:avLst/>
          </a:prstGeom>
          <a:noFill/>
        </p:spPr>
        <p:txBody>
          <a:bodyPr wrap="square" rtlCol="0">
            <a:spAutoFit/>
          </a:bodyPr>
          <a:lstStyle/>
          <a:p>
            <a:r>
              <a:rPr lang="cs-CZ" sz="2000" b="1" smtClean="0"/>
              <a:t>Native weapon- </a:t>
            </a:r>
            <a:r>
              <a:rPr lang="cs-CZ" sz="2000" b="1" dirty="0" smtClean="0"/>
              <a:t>bumerang.</a:t>
            </a:r>
            <a:endParaRPr lang="cs-CZ" sz="2000" b="1" dirty="0"/>
          </a:p>
        </p:txBody>
      </p:sp>
    </p:spTree>
    <p:extLst>
      <p:ext uri="{BB962C8B-B14F-4D97-AF65-F5344CB8AC3E}">
        <p14:creationId xmlns:p14="http://schemas.microsoft.com/office/powerpoint/2010/main" xmlns="" val="3289575614"/>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1520" y="1196752"/>
            <a:ext cx="8640960" cy="5445488"/>
          </a:xfrm>
        </p:spPr>
      </p:pic>
      <p:sp>
        <p:nvSpPr>
          <p:cNvPr id="5" name="TextovéPole 4"/>
          <p:cNvSpPr txBox="1"/>
          <p:nvPr/>
        </p:nvSpPr>
        <p:spPr>
          <a:xfrm>
            <a:off x="2843808" y="367735"/>
            <a:ext cx="5688632" cy="400110"/>
          </a:xfrm>
          <a:prstGeom prst="rect">
            <a:avLst/>
          </a:prstGeom>
          <a:noFill/>
        </p:spPr>
        <p:txBody>
          <a:bodyPr wrap="square" rtlCol="0">
            <a:spAutoFit/>
          </a:bodyPr>
          <a:lstStyle/>
          <a:p>
            <a:pPr algn="r"/>
            <a:r>
              <a:rPr lang="cs-CZ" sz="2000" b="1" smtClean="0"/>
              <a:t>Original paint of Australian natives.</a:t>
            </a:r>
            <a:endParaRPr lang="cs-CZ" sz="2000" b="1"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6023"/>
            <a:ext cx="2627784" cy="1961033"/>
          </a:xfrm>
          <a:prstGeom prst="rect">
            <a:avLst/>
          </a:prstGeom>
        </p:spPr>
      </p:pic>
    </p:spTree>
    <p:extLst>
      <p:ext uri="{BB962C8B-B14F-4D97-AF65-F5344CB8AC3E}">
        <p14:creationId xmlns:p14="http://schemas.microsoft.com/office/powerpoint/2010/main" xmlns="" val="1743997358"/>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839650"/>
            <a:ext cx="9129627" cy="5001419"/>
          </a:xfrm>
        </p:spPr>
      </p:pic>
      <p:sp>
        <p:nvSpPr>
          <p:cNvPr id="5" name="TextovéPole 4"/>
          <p:cNvSpPr txBox="1"/>
          <p:nvPr/>
        </p:nvSpPr>
        <p:spPr>
          <a:xfrm>
            <a:off x="323528" y="260648"/>
            <a:ext cx="8136904" cy="1938992"/>
          </a:xfrm>
          <a:prstGeom prst="rect">
            <a:avLst/>
          </a:prstGeom>
          <a:noFill/>
        </p:spPr>
        <p:txBody>
          <a:bodyPr wrap="square" rtlCol="0">
            <a:spAutoFit/>
          </a:bodyPr>
          <a:lstStyle/>
          <a:p>
            <a:r>
              <a:rPr lang="en-US" sz="2000" b="1" smtClean="0"/>
              <a:t>Ayers Rock, or Uluru is a sandstone formation located directly in the center of Australia's indigenous territory. It is the most voluminous monolith in the world. </a:t>
            </a:r>
            <a:r>
              <a:rPr lang="cs-CZ" sz="2000" b="1" smtClean="0"/>
              <a:t>Ti reaches</a:t>
            </a:r>
            <a:r>
              <a:rPr lang="en-US" sz="2000" b="1" smtClean="0"/>
              <a:t> the height of 348 m above the surrounding landscape, but extends to 5 km deep! It is 3.6 km long and 2.4 km wide. For natives, it is </a:t>
            </a:r>
            <a:r>
              <a:rPr lang="cs-CZ" sz="2000" b="1" smtClean="0"/>
              <a:t>very </a:t>
            </a:r>
            <a:r>
              <a:rPr lang="en-US" sz="2000" b="1" smtClean="0"/>
              <a:t> important</a:t>
            </a:r>
            <a:r>
              <a:rPr lang="cs-CZ" sz="2000" b="1" smtClean="0"/>
              <a:t> place.</a:t>
            </a:r>
            <a:endParaRPr lang="en-US" sz="2000" b="1" smtClean="0"/>
          </a:p>
          <a:p>
            <a:r>
              <a:rPr lang="cs-CZ" sz="2000" smtClean="0"/>
              <a:t>.</a:t>
            </a:r>
            <a:endParaRPr lang="cs-CZ" sz="2000" dirty="0"/>
          </a:p>
        </p:txBody>
      </p:sp>
    </p:spTree>
    <p:extLst>
      <p:ext uri="{BB962C8B-B14F-4D97-AF65-F5344CB8AC3E}">
        <p14:creationId xmlns:p14="http://schemas.microsoft.com/office/powerpoint/2010/main" xmlns="" val="3327475343"/>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9889" y="3104"/>
            <a:ext cx="5672009" cy="3545006"/>
          </a:xfrm>
        </p:spPr>
      </p:pic>
      <p:pic>
        <p:nvPicPr>
          <p:cNvPr id="5" name="Obrázek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37670" y="2852936"/>
            <a:ext cx="5006330" cy="4005064"/>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3789040"/>
            <a:ext cx="3899923" cy="3068959"/>
          </a:xfrm>
          <a:prstGeom prst="rect">
            <a:avLst/>
          </a:prstGeom>
        </p:spPr>
      </p:pic>
      <p:sp>
        <p:nvSpPr>
          <p:cNvPr id="7" name="TextovéPole 6"/>
          <p:cNvSpPr txBox="1"/>
          <p:nvPr/>
        </p:nvSpPr>
        <p:spPr>
          <a:xfrm>
            <a:off x="6084168" y="567971"/>
            <a:ext cx="2592288" cy="1938992"/>
          </a:xfrm>
          <a:prstGeom prst="rect">
            <a:avLst/>
          </a:prstGeom>
          <a:noFill/>
        </p:spPr>
        <p:txBody>
          <a:bodyPr wrap="square" rtlCol="0">
            <a:spAutoFit/>
          </a:bodyPr>
          <a:lstStyle/>
          <a:p>
            <a:r>
              <a:rPr lang="en-US" sz="2000" b="1" smtClean="0"/>
              <a:t>Another attraction is the Pinnacles Desert - moonscape with up čtyřmetrovými limestone pillars.</a:t>
            </a:r>
          </a:p>
          <a:p>
            <a:endParaRPr lang="cs-CZ" sz="2000" dirty="0"/>
          </a:p>
        </p:txBody>
      </p:sp>
    </p:spTree>
    <p:extLst>
      <p:ext uri="{BB962C8B-B14F-4D97-AF65-F5344CB8AC3E}">
        <p14:creationId xmlns:p14="http://schemas.microsoft.com/office/powerpoint/2010/main" xmlns="" val="818560783"/>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sld>
</file>

<file path=ppt/theme/theme1.xml><?xml version="1.0" encoding="utf-8"?>
<a:theme xmlns:a="http://schemas.openxmlformats.org/drawingml/2006/main" name="Motiv systému Office">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613</Words>
  <Application>Microsoft Office PowerPoint</Application>
  <PresentationFormat>Předvádění na obrazovce (4:3)</PresentationFormat>
  <Paragraphs>38</Paragraphs>
  <Slides>18</Slides>
  <Notes>5</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Motiv systému Office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VLASTNIK</dc:creator>
  <cp:lastModifiedBy>mecholupy</cp:lastModifiedBy>
  <cp:revision>26</cp:revision>
  <dcterms:created xsi:type="dcterms:W3CDTF">2012-12-27T05:55:40Z</dcterms:created>
  <dcterms:modified xsi:type="dcterms:W3CDTF">2013-01-23T10:23:53Z</dcterms:modified>
</cp:coreProperties>
</file>